
<file path=[Content_Types].xml><?xml version="1.0" encoding="utf-8"?>
<Types xmlns="http://schemas.openxmlformats.org/package/2006/content-types">
  <Override PartName="/docProps/core.xml" ContentType="application/vnd.openxmlformats-package.core-properties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s/slide3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ppt/slides/slide7.xml" ContentType="application/vnd.openxmlformats-officedocument.presentationml.slide+xml"/>
  <Override PartName="/ppt/slideLayouts/slideLayout8.xml" ContentType="application/vnd.openxmlformats-officedocument.presentationml.slideLayout+xml"/>
  <Override PartName="/ppt/presProps.xml" ContentType="application/vnd.openxmlformats-officedocument.presentationml.presProps+xml"/>
  <Default Extension="xml" ContentType="application/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2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Layouts/slideLayout10.xml" ContentType="application/vnd.openxmlformats-officedocument.presentationml.slideLayout+xml"/>
  <Default Extension="rels" ContentType="application/vnd.openxmlformats-package.relationships+xml"/>
  <Override PartName="/ppt/slides/slide10.xml" ContentType="application/vnd.openxmlformats-officedocument.presentationml.slide+xml"/>
  <Default Extension="jpeg" ContentType="image/jpeg"/>
  <Override PartName="/ppt/slides/slide8.xml" ContentType="application/vnd.openxmlformats-officedocument.presentationml.slide+xml"/>
  <Override PartName="/ppt/slideLayouts/slideLayout9.xml" ContentType="application/vnd.openxmlformats-officedocument.presentationml.slideLayout+xml"/>
  <Override PartName="/ppt/tableStyles.xml" ContentType="application/vnd.openxmlformats-officedocument.presentationml.tableStyles+xml"/>
  <Override PartName="/ppt/slides/slide5.xml" ContentType="application/vnd.openxmlformats-officedocument.presentationml.slide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slides/slide2.xml" ContentType="application/vnd.openxmlformats-officedocument.presentationml.slide+xml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Layouts/slideLayout1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notesMasterIdLst>
    <p:notesMasterId r:id="rId12"/>
  </p:notesMasterIdLst>
  <p:sldIdLst>
    <p:sldId id="256" r:id="rId2"/>
    <p:sldId id="257" r:id="rId3"/>
    <p:sldId id="258" r:id="rId4"/>
    <p:sldId id="261" r:id="rId5"/>
    <p:sldId id="260" r:id="rId6"/>
    <p:sldId id="274" r:id="rId7"/>
    <p:sldId id="262" r:id="rId8"/>
    <p:sldId id="267" r:id="rId9"/>
    <p:sldId id="273" r:id="rId10"/>
    <p:sldId id="268" r:id="rId11"/>
  </p:sldIdLst>
  <p:sldSz cx="9144000" cy="6858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>
        <p:scale>
          <a:sx n="66" d="100"/>
          <a:sy n="66" d="100"/>
        </p:scale>
        <p:origin x="-600" y="-5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AD7BC4-DD9A-4D60-B14D-838AA5DA7334}" type="datetimeFigureOut">
              <a:rPr lang="it-IT" smtClean="0"/>
              <a:pPr/>
              <a:t>22-05-2010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BA30DF-8475-4D79-9546-C60A4D092944}" type="slidenum">
              <a:rPr lang="it-IT" smtClean="0"/>
              <a:pPr/>
              <a:t>‹n.›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BA30DF-8475-4D79-9546-C60A4D092944}" type="slidenum">
              <a:rPr lang="it-IT" smtClean="0"/>
              <a:pPr/>
              <a:t>2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62E91-5524-4E39-8B74-861D2AE19303}" type="datetimeFigureOut">
              <a:rPr lang="it-IT" smtClean="0"/>
              <a:pPr/>
              <a:t>22-05-2010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C00A0-D439-44C3-AA14-894FF8A3A064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62E91-5524-4E39-8B74-861D2AE19303}" type="datetimeFigureOut">
              <a:rPr lang="it-IT" smtClean="0"/>
              <a:pPr/>
              <a:t>22-05-2010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C00A0-D439-44C3-AA14-894FF8A3A064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62E91-5524-4E39-8B74-861D2AE19303}" type="datetimeFigureOut">
              <a:rPr lang="it-IT" smtClean="0"/>
              <a:pPr/>
              <a:t>22-05-2010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C00A0-D439-44C3-AA14-894FF8A3A064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62E91-5524-4E39-8B74-861D2AE19303}" type="datetimeFigureOut">
              <a:rPr lang="it-IT" smtClean="0"/>
              <a:pPr/>
              <a:t>22-05-2010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C00A0-D439-44C3-AA14-894FF8A3A064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62E91-5524-4E39-8B74-861D2AE19303}" type="datetimeFigureOut">
              <a:rPr lang="it-IT" smtClean="0"/>
              <a:pPr/>
              <a:t>22-05-2010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C00A0-D439-44C3-AA14-894FF8A3A064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62E91-5524-4E39-8B74-861D2AE19303}" type="datetimeFigureOut">
              <a:rPr lang="it-IT" smtClean="0"/>
              <a:pPr/>
              <a:t>22-05-2010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C00A0-D439-44C3-AA14-894FF8A3A064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62E91-5524-4E39-8B74-861D2AE19303}" type="datetimeFigureOut">
              <a:rPr lang="it-IT" smtClean="0"/>
              <a:pPr/>
              <a:t>22-05-2010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C00A0-D439-44C3-AA14-894FF8A3A064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62E91-5524-4E39-8B74-861D2AE19303}" type="datetimeFigureOut">
              <a:rPr lang="it-IT" smtClean="0"/>
              <a:pPr/>
              <a:t>22-05-2010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C00A0-D439-44C3-AA14-894FF8A3A064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62E91-5524-4E39-8B74-861D2AE19303}" type="datetimeFigureOut">
              <a:rPr lang="it-IT" smtClean="0"/>
              <a:pPr/>
              <a:t>22-05-2010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C00A0-D439-44C3-AA14-894FF8A3A064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62E91-5524-4E39-8B74-861D2AE19303}" type="datetimeFigureOut">
              <a:rPr lang="it-IT" smtClean="0"/>
              <a:pPr/>
              <a:t>22-05-2010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C00A0-D439-44C3-AA14-894FF8A3A064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62E91-5524-4E39-8B74-861D2AE19303}" type="datetimeFigureOut">
              <a:rPr lang="it-IT" smtClean="0"/>
              <a:pPr/>
              <a:t>22-05-2010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C00A0-D439-44C3-AA14-894FF8A3A064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D62E91-5524-4E39-8B74-861D2AE19303}" type="datetimeFigureOut">
              <a:rPr lang="it-IT" smtClean="0"/>
              <a:pPr/>
              <a:t>22-05-2010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6C00A0-D439-44C3-AA14-894FF8A3A064}" type="slidenum">
              <a:rPr lang="it-IT" smtClean="0"/>
              <a:pPr/>
              <a:t>‹n.›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1143000"/>
            <a:ext cx="7772400" cy="1470025"/>
          </a:xfrm>
        </p:spPr>
        <p:txBody>
          <a:bodyPr/>
          <a:lstStyle/>
          <a:p>
            <a:r>
              <a:rPr lang="it-IT" dirty="0" err="1" smtClean="0"/>
              <a:t>Resource</a:t>
            </a:r>
            <a:r>
              <a:rPr lang="it-IT" dirty="0" smtClean="0"/>
              <a:t> </a:t>
            </a:r>
            <a:r>
              <a:rPr lang="it-IT" dirty="0" err="1" smtClean="0"/>
              <a:t>Infrastructures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err="1" smtClean="0"/>
              <a:t>What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needed</a:t>
            </a:r>
            <a:r>
              <a:rPr lang="it-IT" dirty="0" smtClean="0"/>
              <a:t> </a:t>
            </a:r>
            <a:r>
              <a:rPr lang="it-IT" dirty="0" err="1" smtClean="0"/>
              <a:t>now</a:t>
            </a:r>
            <a:r>
              <a:rPr lang="it-IT" dirty="0" smtClean="0"/>
              <a:t>?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 smtClean="0"/>
              <a:t>A </a:t>
            </a:r>
            <a:r>
              <a:rPr lang="it-IT" dirty="0" err="1" smtClean="0"/>
              <a:t>view</a:t>
            </a:r>
            <a:r>
              <a:rPr lang="it-IT" dirty="0" smtClean="0"/>
              <a:t> </a:t>
            </a:r>
            <a:r>
              <a:rPr lang="it-IT" dirty="0" err="1" smtClean="0"/>
              <a:t>from</a:t>
            </a:r>
            <a:r>
              <a:rPr lang="it-IT" dirty="0" smtClean="0"/>
              <a:t> the </a:t>
            </a:r>
            <a:r>
              <a:rPr lang="it-IT" dirty="0" err="1" smtClean="0"/>
              <a:t>Barcelona</a:t>
            </a:r>
            <a:r>
              <a:rPr lang="it-IT" dirty="0" smtClean="0"/>
              <a:t> </a:t>
            </a:r>
            <a:r>
              <a:rPr lang="it-IT" dirty="0" err="1" smtClean="0"/>
              <a:t>FLaReNet</a:t>
            </a:r>
            <a:r>
              <a:rPr lang="it-IT" dirty="0" smtClean="0"/>
              <a:t> Forum</a:t>
            </a:r>
          </a:p>
          <a:p>
            <a:r>
              <a:rPr lang="it-IT" dirty="0" smtClean="0"/>
              <a:t>11-12 </a:t>
            </a:r>
            <a:r>
              <a:rPr lang="it-IT" dirty="0" err="1" smtClean="0"/>
              <a:t>February</a:t>
            </a:r>
            <a:r>
              <a:rPr lang="it-IT" dirty="0" smtClean="0"/>
              <a:t> 2010 </a:t>
            </a:r>
            <a:endParaRPr lang="it-IT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Other</a:t>
            </a:r>
            <a:r>
              <a:rPr lang="it-IT" dirty="0" smtClean="0"/>
              <a:t> </a:t>
            </a:r>
            <a:r>
              <a:rPr lang="it-IT" dirty="0" err="1" smtClean="0"/>
              <a:t>voices</a:t>
            </a:r>
            <a:r>
              <a:rPr lang="it-IT" dirty="0" smtClean="0"/>
              <a:t> </a:t>
            </a:r>
            <a:r>
              <a:rPr lang="it-IT" dirty="0" err="1" smtClean="0"/>
              <a:t>from</a:t>
            </a:r>
            <a:r>
              <a:rPr lang="it-IT" dirty="0" smtClean="0"/>
              <a:t> the community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Publicly funded resources should be given free access in order to </a:t>
            </a:r>
            <a:r>
              <a:rPr lang="en-US" dirty="0" err="1" smtClean="0"/>
              <a:t>maximise</a:t>
            </a:r>
            <a:r>
              <a:rPr lang="en-US" dirty="0" smtClean="0"/>
              <a:t> their use: a very popular idea</a:t>
            </a:r>
          </a:p>
          <a:p>
            <a:r>
              <a:rPr lang="en-US" dirty="0" smtClean="0"/>
              <a:t>Industry considers resources a competitive advantage and in many respects is not willing to share it unless a new, rewarding business model substitutes the current one.  </a:t>
            </a:r>
            <a:endParaRPr lang="it-IT" dirty="0" smtClean="0"/>
          </a:p>
          <a:p>
            <a:r>
              <a:rPr lang="it-IT" dirty="0" err="1" smtClean="0"/>
              <a:t>Manually</a:t>
            </a:r>
            <a:r>
              <a:rPr lang="it-IT" dirty="0" smtClean="0"/>
              <a:t> </a:t>
            </a:r>
            <a:r>
              <a:rPr lang="it-IT" dirty="0" err="1" smtClean="0"/>
              <a:t>constructed</a:t>
            </a:r>
            <a:r>
              <a:rPr lang="it-IT" dirty="0" smtClean="0"/>
              <a:t> </a:t>
            </a:r>
            <a:r>
              <a:rPr lang="it-IT" dirty="0" err="1" smtClean="0"/>
              <a:t>resources</a:t>
            </a:r>
            <a:r>
              <a:rPr lang="it-IT" dirty="0" smtClean="0"/>
              <a:t> </a:t>
            </a:r>
            <a:r>
              <a:rPr lang="it-IT" dirty="0" err="1" smtClean="0"/>
              <a:t>will</a:t>
            </a:r>
            <a:r>
              <a:rPr lang="it-IT" dirty="0" smtClean="0"/>
              <a:t> </a:t>
            </a:r>
            <a:r>
              <a:rPr lang="it-IT" dirty="0" err="1" smtClean="0"/>
              <a:t>disappear</a:t>
            </a:r>
            <a:r>
              <a:rPr lang="it-IT" dirty="0" smtClean="0"/>
              <a:t> </a:t>
            </a:r>
            <a:r>
              <a:rPr lang="it-IT" dirty="0" err="1" smtClean="0"/>
              <a:t>if</a:t>
            </a:r>
            <a:r>
              <a:rPr lang="it-IT" dirty="0" smtClean="0"/>
              <a:t> the community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not</a:t>
            </a:r>
            <a:r>
              <a:rPr lang="it-IT" dirty="0" smtClean="0"/>
              <a:t> </a:t>
            </a:r>
            <a:r>
              <a:rPr lang="it-IT" dirty="0" err="1" smtClean="0"/>
              <a:t>able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pay</a:t>
            </a:r>
            <a:r>
              <a:rPr lang="it-IT" dirty="0" smtClean="0"/>
              <a:t> </a:t>
            </a:r>
            <a:r>
              <a:rPr lang="it-IT" dirty="0" err="1" smtClean="0"/>
              <a:t>for</a:t>
            </a:r>
            <a:r>
              <a:rPr lang="it-IT" dirty="0" smtClean="0"/>
              <a:t> </a:t>
            </a:r>
            <a:r>
              <a:rPr lang="it-IT" dirty="0" err="1" smtClean="0"/>
              <a:t>them</a:t>
            </a:r>
            <a:r>
              <a:rPr lang="it-IT" dirty="0" smtClean="0"/>
              <a:t>. </a:t>
            </a:r>
            <a:r>
              <a:rPr lang="it-IT" dirty="0" err="1" smtClean="0"/>
              <a:t>Too</a:t>
            </a:r>
            <a:r>
              <a:rPr lang="it-IT" dirty="0" smtClean="0"/>
              <a:t> high </a:t>
            </a:r>
            <a:r>
              <a:rPr lang="it-IT" dirty="0" err="1" smtClean="0"/>
              <a:t>costs</a:t>
            </a:r>
            <a:endParaRPr lang="it-IT" dirty="0" smtClean="0"/>
          </a:p>
          <a:p>
            <a:r>
              <a:rPr lang="it-IT" b="1" dirty="0" err="1" smtClean="0"/>
              <a:t>Creation</a:t>
            </a:r>
            <a:r>
              <a:rPr lang="it-IT" b="1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</a:t>
            </a:r>
            <a:r>
              <a:rPr lang="it-IT" dirty="0" err="1" smtClean="0"/>
              <a:t>resources</a:t>
            </a:r>
            <a:r>
              <a:rPr lang="it-IT" dirty="0" smtClean="0"/>
              <a:t> </a:t>
            </a:r>
            <a:r>
              <a:rPr lang="it-IT" dirty="0" err="1" smtClean="0"/>
              <a:t>should</a:t>
            </a:r>
            <a:r>
              <a:rPr lang="it-IT" dirty="0" smtClean="0"/>
              <a:t> </a:t>
            </a:r>
            <a:r>
              <a:rPr lang="it-IT" dirty="0" err="1" smtClean="0"/>
              <a:t>either</a:t>
            </a:r>
            <a:r>
              <a:rPr lang="it-IT" dirty="0" smtClean="0"/>
              <a:t> </a:t>
            </a:r>
            <a:r>
              <a:rPr lang="it-IT" dirty="0" err="1" smtClean="0"/>
              <a:t>be</a:t>
            </a:r>
            <a:r>
              <a:rPr lang="it-IT" dirty="0" smtClean="0"/>
              <a:t> </a:t>
            </a:r>
            <a:r>
              <a:rPr lang="it-IT" dirty="0" err="1" smtClean="0"/>
              <a:t>sponsored</a:t>
            </a:r>
            <a:r>
              <a:rPr lang="it-IT" dirty="0" smtClean="0"/>
              <a:t> </a:t>
            </a:r>
            <a:r>
              <a:rPr lang="it-IT" dirty="0" err="1" smtClean="0"/>
              <a:t>by</a:t>
            </a:r>
            <a:r>
              <a:rPr lang="it-IT" dirty="0" smtClean="0"/>
              <a:t> </a:t>
            </a:r>
            <a:r>
              <a:rPr lang="it-IT" dirty="0" err="1" smtClean="0"/>
              <a:t>local</a:t>
            </a:r>
            <a:r>
              <a:rPr lang="it-IT" dirty="0" smtClean="0"/>
              <a:t> </a:t>
            </a:r>
            <a:r>
              <a:rPr lang="it-IT" dirty="0" err="1" smtClean="0"/>
              <a:t>government</a:t>
            </a:r>
            <a:r>
              <a:rPr lang="it-IT" dirty="0" smtClean="0"/>
              <a:t> or </a:t>
            </a:r>
            <a:r>
              <a:rPr lang="it-IT" dirty="0" err="1" smtClean="0"/>
              <a:t>community-sustained</a:t>
            </a:r>
            <a:r>
              <a:rPr lang="it-IT" dirty="0" smtClean="0"/>
              <a:t> in some way or</a:t>
            </a:r>
          </a:p>
          <a:p>
            <a:r>
              <a:rPr lang="it-IT" dirty="0" err="1" smtClean="0"/>
              <a:t>Durable</a:t>
            </a:r>
            <a:r>
              <a:rPr lang="it-IT" dirty="0" smtClean="0"/>
              <a:t> </a:t>
            </a:r>
            <a:r>
              <a:rPr lang="it-IT" dirty="0" err="1" smtClean="0"/>
              <a:t>shortage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some </a:t>
            </a:r>
            <a:r>
              <a:rPr lang="it-IT" dirty="0" err="1" smtClean="0"/>
              <a:t>type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high </a:t>
            </a:r>
            <a:r>
              <a:rPr lang="it-IT" dirty="0" err="1" smtClean="0"/>
              <a:t>quality</a:t>
            </a:r>
            <a:r>
              <a:rPr lang="it-IT" dirty="0" smtClean="0"/>
              <a:t> </a:t>
            </a:r>
            <a:r>
              <a:rPr lang="it-IT" dirty="0" err="1" smtClean="0"/>
              <a:t>resources</a:t>
            </a:r>
            <a:r>
              <a:rPr lang="it-IT" dirty="0" smtClean="0"/>
              <a:t> </a:t>
            </a:r>
            <a:r>
              <a:rPr lang="it-IT" dirty="0" err="1" smtClean="0"/>
              <a:t>should</a:t>
            </a:r>
            <a:r>
              <a:rPr lang="it-IT" dirty="0" smtClean="0"/>
              <a:t> </a:t>
            </a:r>
            <a:r>
              <a:rPr lang="it-IT" dirty="0" err="1" smtClean="0"/>
              <a:t>be</a:t>
            </a:r>
            <a:r>
              <a:rPr lang="it-IT" dirty="0" smtClean="0"/>
              <a:t> </a:t>
            </a:r>
            <a:r>
              <a:rPr lang="it-IT" dirty="0" err="1" smtClean="0"/>
              <a:t>created</a:t>
            </a:r>
            <a:endParaRPr lang="it-IT" dirty="0" smtClean="0"/>
          </a:p>
          <a:p>
            <a:r>
              <a:rPr lang="it-IT" dirty="0" err="1" smtClean="0"/>
              <a:t>Throw</a:t>
            </a:r>
            <a:r>
              <a:rPr lang="it-IT" dirty="0" smtClean="0"/>
              <a:t> </a:t>
            </a:r>
            <a:r>
              <a:rPr lang="it-IT" dirty="0" err="1" smtClean="0"/>
              <a:t>away</a:t>
            </a:r>
            <a:r>
              <a:rPr lang="it-IT" dirty="0" smtClean="0"/>
              <a:t> the “</a:t>
            </a:r>
            <a:r>
              <a:rPr lang="it-IT" dirty="0" err="1" smtClean="0"/>
              <a:t>old</a:t>
            </a:r>
            <a:r>
              <a:rPr lang="it-IT" dirty="0" smtClean="0"/>
              <a:t>” </a:t>
            </a:r>
            <a:r>
              <a:rPr lang="it-IT" dirty="0" err="1" smtClean="0"/>
              <a:t>model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</a:t>
            </a:r>
            <a:r>
              <a:rPr lang="it-IT" dirty="0" err="1" smtClean="0"/>
              <a:t>proprietary</a:t>
            </a:r>
            <a:r>
              <a:rPr lang="it-IT" dirty="0" smtClean="0"/>
              <a:t> material, and involve a </a:t>
            </a:r>
            <a:r>
              <a:rPr lang="it-IT" dirty="0" err="1" smtClean="0"/>
              <a:t>large</a:t>
            </a:r>
            <a:r>
              <a:rPr lang="it-IT" dirty="0" smtClean="0"/>
              <a:t> </a:t>
            </a:r>
            <a:r>
              <a:rPr lang="it-IT" dirty="0" err="1" smtClean="0"/>
              <a:t>number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</a:t>
            </a:r>
            <a:r>
              <a:rPr lang="it-IT" dirty="0" err="1" smtClean="0"/>
              <a:t>volunteers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enrich</a:t>
            </a:r>
            <a:r>
              <a:rPr lang="it-IT" dirty="0" smtClean="0"/>
              <a:t> a common </a:t>
            </a:r>
            <a:r>
              <a:rPr lang="it-IT" dirty="0" err="1" smtClean="0"/>
              <a:t>collection</a:t>
            </a:r>
            <a:r>
              <a:rPr lang="it-IT" dirty="0" smtClean="0"/>
              <a:t>. The material </a:t>
            </a:r>
            <a:r>
              <a:rPr lang="it-IT" dirty="0" err="1" smtClean="0"/>
              <a:t>will</a:t>
            </a:r>
            <a:r>
              <a:rPr lang="it-IT" dirty="0" smtClean="0"/>
              <a:t> evolve and </a:t>
            </a:r>
            <a:r>
              <a:rPr lang="it-IT" dirty="0" err="1" smtClean="0"/>
              <a:t>will</a:t>
            </a:r>
            <a:r>
              <a:rPr lang="it-IT" dirty="0" smtClean="0"/>
              <a:t> </a:t>
            </a:r>
            <a:r>
              <a:rPr lang="it-IT" dirty="0" err="1" smtClean="0"/>
              <a:t>be</a:t>
            </a:r>
            <a:r>
              <a:rPr lang="it-IT" dirty="0" smtClean="0"/>
              <a:t> </a:t>
            </a:r>
            <a:r>
              <a:rPr lang="it-IT" dirty="0" err="1" smtClean="0"/>
              <a:t>used</a:t>
            </a:r>
            <a:r>
              <a:rPr lang="it-IT" dirty="0" smtClean="0"/>
              <a:t> in </a:t>
            </a:r>
            <a:r>
              <a:rPr lang="it-IT" dirty="0" err="1" smtClean="0"/>
              <a:t>unpredictable</a:t>
            </a:r>
            <a:r>
              <a:rPr lang="it-IT" dirty="0" smtClean="0"/>
              <a:t> </a:t>
            </a:r>
            <a:r>
              <a:rPr lang="it-IT" dirty="0" err="1" smtClean="0"/>
              <a:t>ways</a:t>
            </a:r>
            <a:r>
              <a:rPr lang="it-IT" dirty="0" smtClean="0"/>
              <a:t>, </a:t>
            </a:r>
            <a:r>
              <a:rPr lang="it-IT" dirty="0" err="1" smtClean="0"/>
              <a:t>thus</a:t>
            </a:r>
            <a:r>
              <a:rPr lang="it-IT" dirty="0" smtClean="0"/>
              <a:t> </a:t>
            </a:r>
            <a:r>
              <a:rPr lang="it-IT" dirty="0" err="1" smtClean="0"/>
              <a:t>increasing</a:t>
            </a:r>
            <a:r>
              <a:rPr lang="it-IT" dirty="0" smtClean="0"/>
              <a:t> </a:t>
            </a:r>
            <a:r>
              <a:rPr lang="it-IT" dirty="0" err="1" smtClean="0"/>
              <a:t>its</a:t>
            </a:r>
            <a:r>
              <a:rPr lang="it-IT" dirty="0" smtClean="0"/>
              <a:t> </a:t>
            </a:r>
            <a:r>
              <a:rPr lang="it-IT" dirty="0" err="1" smtClean="0"/>
              <a:t>usefulness</a:t>
            </a:r>
            <a:r>
              <a:rPr lang="it-IT" dirty="0" smtClean="0"/>
              <a:t> and </a:t>
            </a:r>
            <a:r>
              <a:rPr lang="it-IT" dirty="0" err="1" smtClean="0"/>
              <a:t>value</a:t>
            </a:r>
            <a:r>
              <a:rPr lang="it-IT" dirty="0" smtClean="0"/>
              <a:t>.</a:t>
            </a:r>
          </a:p>
          <a:p>
            <a:endParaRPr lang="it-IT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How</a:t>
            </a:r>
            <a:r>
              <a:rPr lang="it-IT" dirty="0" smtClean="0"/>
              <a:t> </a:t>
            </a:r>
            <a:r>
              <a:rPr lang="it-IT" dirty="0" err="1" smtClean="0"/>
              <a:t>was</a:t>
            </a:r>
            <a:r>
              <a:rPr lang="it-IT" dirty="0" smtClean="0"/>
              <a:t> </a:t>
            </a:r>
            <a:r>
              <a:rPr lang="it-IT" dirty="0" err="1" smtClean="0"/>
              <a:t>this</a:t>
            </a:r>
            <a:r>
              <a:rPr lang="it-IT" dirty="0" smtClean="0"/>
              <a:t> input </a:t>
            </a:r>
            <a:r>
              <a:rPr lang="it-IT" dirty="0" err="1" smtClean="0"/>
              <a:t>gathered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err="1" smtClean="0"/>
              <a:t>Barcelona</a:t>
            </a:r>
            <a:r>
              <a:rPr lang="it-IT" dirty="0" smtClean="0"/>
              <a:t> Forum, </a:t>
            </a:r>
            <a:r>
              <a:rPr lang="it-IT" dirty="0" err="1" smtClean="0"/>
              <a:t>esp</a:t>
            </a:r>
            <a:r>
              <a:rPr lang="it-IT" dirty="0" smtClean="0"/>
              <a:t>. </a:t>
            </a:r>
            <a:r>
              <a:rPr lang="it-IT" dirty="0" err="1" smtClean="0"/>
              <a:t>Session</a:t>
            </a:r>
            <a:r>
              <a:rPr lang="it-IT" dirty="0" smtClean="0"/>
              <a:t> </a:t>
            </a:r>
            <a:r>
              <a:rPr lang="it-IT" dirty="0" err="1" smtClean="0"/>
              <a:t>1</a:t>
            </a:r>
            <a:r>
              <a:rPr lang="it-IT" dirty="0" smtClean="0"/>
              <a:t>, </a:t>
            </a:r>
            <a:r>
              <a:rPr lang="it-IT" dirty="0" err="1" smtClean="0"/>
              <a:t>2</a:t>
            </a:r>
            <a:r>
              <a:rPr lang="it-IT" dirty="0" smtClean="0"/>
              <a:t> and </a:t>
            </a:r>
            <a:r>
              <a:rPr lang="it-IT" dirty="0" err="1" smtClean="0"/>
              <a:t>3</a:t>
            </a:r>
            <a:endParaRPr lang="it-IT" dirty="0" smtClean="0"/>
          </a:p>
          <a:p>
            <a:r>
              <a:rPr lang="it-IT" dirty="0" err="1" smtClean="0"/>
              <a:t>FLaReNet</a:t>
            </a:r>
            <a:r>
              <a:rPr lang="it-IT" dirty="0" smtClean="0"/>
              <a:t> </a:t>
            </a:r>
            <a:r>
              <a:rPr lang="it-IT" dirty="0" err="1" smtClean="0"/>
              <a:t>Poll</a:t>
            </a:r>
            <a:r>
              <a:rPr lang="it-IT" dirty="0" smtClean="0"/>
              <a:t>,</a:t>
            </a:r>
            <a:r>
              <a:rPr lang="it-IT" dirty="0" smtClean="0"/>
              <a:t> “</a:t>
            </a:r>
            <a:r>
              <a:rPr lang="it-IT" dirty="0" err="1" smtClean="0"/>
              <a:t>How</a:t>
            </a:r>
            <a:r>
              <a:rPr lang="it-IT" dirty="0" smtClean="0"/>
              <a:t> </a:t>
            </a:r>
            <a:r>
              <a:rPr lang="it-IT" dirty="0" smtClean="0"/>
              <a:t>do </a:t>
            </a:r>
            <a:r>
              <a:rPr lang="it-IT" dirty="0" err="1" smtClean="0"/>
              <a:t>you</a:t>
            </a:r>
            <a:r>
              <a:rPr lang="it-IT" dirty="0" smtClean="0"/>
              <a:t> </a:t>
            </a:r>
            <a:r>
              <a:rPr lang="it-IT" dirty="0" err="1" smtClean="0"/>
              <a:t>consider</a:t>
            </a:r>
            <a:r>
              <a:rPr lang="it-IT" dirty="0" smtClean="0"/>
              <a:t> the </a:t>
            </a:r>
            <a:r>
              <a:rPr lang="it-IT" dirty="0" err="1" smtClean="0"/>
              <a:t>shareability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</a:t>
            </a:r>
            <a:r>
              <a:rPr lang="it-IT" dirty="0" err="1" smtClean="0"/>
              <a:t>LRs</a:t>
            </a:r>
            <a:r>
              <a:rPr lang="it-IT" dirty="0" smtClean="0"/>
              <a:t>?”</a:t>
            </a:r>
          </a:p>
          <a:p>
            <a:pPr>
              <a:buNone/>
            </a:pPr>
            <a:endParaRPr lang="it-IT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The </a:t>
            </a:r>
            <a:r>
              <a:rPr lang="it-IT" dirty="0" err="1" smtClean="0"/>
              <a:t>general</a:t>
            </a:r>
            <a:r>
              <a:rPr lang="it-IT" dirty="0" smtClean="0"/>
              <a:t> feeling </a:t>
            </a:r>
            <a:endParaRPr lang="it-IT" dirty="0"/>
          </a:p>
        </p:txBody>
      </p:sp>
      <p:sp>
        <p:nvSpPr>
          <p:cNvPr id="6" name="Segnaposto contenuto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err="1" smtClean="0"/>
              <a:t>Less</a:t>
            </a:r>
            <a:r>
              <a:rPr lang="it-IT" dirty="0" smtClean="0"/>
              <a:t> </a:t>
            </a:r>
            <a:r>
              <a:rPr lang="it-IT" dirty="0" err="1" smtClean="0"/>
              <a:t>enthusiasm</a:t>
            </a:r>
            <a:r>
              <a:rPr lang="it-IT" dirty="0" smtClean="0"/>
              <a:t> and more </a:t>
            </a:r>
            <a:r>
              <a:rPr lang="it-IT" dirty="0" err="1" smtClean="0"/>
              <a:t>realism</a:t>
            </a:r>
            <a:endParaRPr lang="it-IT" dirty="0" smtClean="0"/>
          </a:p>
          <a:p>
            <a:r>
              <a:rPr lang="it-IT" dirty="0" err="1" smtClean="0"/>
              <a:t>Awareness</a:t>
            </a:r>
            <a:r>
              <a:rPr lang="it-IT" dirty="0" smtClean="0"/>
              <a:t> </a:t>
            </a:r>
            <a:r>
              <a:rPr lang="it-IT" dirty="0" err="1" smtClean="0"/>
              <a:t>that</a:t>
            </a:r>
            <a:r>
              <a:rPr lang="it-IT" dirty="0" smtClean="0"/>
              <a:t> </a:t>
            </a:r>
            <a:r>
              <a:rPr lang="it-IT" dirty="0" err="1" smtClean="0"/>
              <a:t>going</a:t>
            </a:r>
            <a:r>
              <a:rPr lang="it-IT" dirty="0" smtClean="0"/>
              <a:t> </a:t>
            </a:r>
            <a:r>
              <a:rPr lang="it-IT" dirty="0" err="1" smtClean="0"/>
              <a:t>from</a:t>
            </a:r>
            <a:r>
              <a:rPr lang="it-IT" dirty="0" smtClean="0"/>
              <a:t> </a:t>
            </a:r>
            <a:r>
              <a:rPr lang="it-IT" dirty="0" err="1" smtClean="0"/>
              <a:t>conception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implementation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a big </a:t>
            </a:r>
            <a:r>
              <a:rPr lang="it-IT" dirty="0" err="1" smtClean="0"/>
              <a:t>step</a:t>
            </a:r>
            <a:r>
              <a:rPr lang="it-IT" dirty="0" smtClean="0"/>
              <a:t>. </a:t>
            </a:r>
          </a:p>
          <a:p>
            <a:r>
              <a:rPr lang="it-IT" dirty="0" err="1" smtClean="0"/>
              <a:t>Details</a:t>
            </a:r>
            <a:r>
              <a:rPr lang="it-IT" dirty="0" smtClean="0"/>
              <a:t> and </a:t>
            </a:r>
            <a:r>
              <a:rPr lang="it-IT" dirty="0" err="1" smtClean="0"/>
              <a:t>concepts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be</a:t>
            </a:r>
            <a:r>
              <a:rPr lang="it-IT" dirty="0" smtClean="0"/>
              <a:t> </a:t>
            </a:r>
            <a:r>
              <a:rPr lang="it-IT" dirty="0" err="1" smtClean="0"/>
              <a:t>thought</a:t>
            </a:r>
            <a:r>
              <a:rPr lang="it-IT" dirty="0" smtClean="0"/>
              <a:t> in </a:t>
            </a:r>
            <a:r>
              <a:rPr lang="it-IT" dirty="0" err="1" smtClean="0"/>
              <a:t>close</a:t>
            </a:r>
            <a:r>
              <a:rPr lang="it-IT" dirty="0" smtClean="0"/>
              <a:t> </a:t>
            </a:r>
            <a:r>
              <a:rPr lang="it-IT" dirty="0" err="1" smtClean="0"/>
              <a:t>detail</a:t>
            </a:r>
            <a:endParaRPr lang="it-IT" dirty="0" smtClean="0"/>
          </a:p>
          <a:p>
            <a:endParaRPr lang="it-IT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Open </a:t>
            </a:r>
            <a:r>
              <a:rPr lang="it-IT" dirty="0" err="1" smtClean="0"/>
              <a:t>Resource</a:t>
            </a:r>
            <a:r>
              <a:rPr lang="it-IT" dirty="0" smtClean="0"/>
              <a:t> </a:t>
            </a:r>
            <a:r>
              <a:rPr lang="it-IT" dirty="0" err="1" smtClean="0"/>
              <a:t>Infrastructure</a:t>
            </a:r>
            <a:endParaRPr lang="it-IT" dirty="0"/>
          </a:p>
        </p:txBody>
      </p:sp>
      <p:sp>
        <p:nvSpPr>
          <p:cNvPr id="6" name="Segnaposto contenuto 5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it-IT" dirty="0" smtClean="0"/>
              <a:t>Yes, </a:t>
            </a:r>
            <a:r>
              <a:rPr lang="it-IT" dirty="0" err="1" smtClean="0"/>
              <a:t>but…</a:t>
            </a:r>
            <a:endParaRPr lang="it-IT" dirty="0" smtClean="0"/>
          </a:p>
          <a:p>
            <a:r>
              <a:rPr lang="it-IT" dirty="0" err="1" smtClean="0"/>
              <a:t>Evangelization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over</a:t>
            </a:r>
            <a:r>
              <a:rPr lang="it-IT" dirty="0" smtClean="0"/>
              <a:t>, </a:t>
            </a:r>
            <a:r>
              <a:rPr lang="it-IT" dirty="0" err="1" smtClean="0"/>
              <a:t>now</a:t>
            </a:r>
            <a:r>
              <a:rPr lang="it-IT" dirty="0" smtClean="0"/>
              <a:t> </a:t>
            </a:r>
            <a:r>
              <a:rPr lang="it-IT" dirty="0" err="1" smtClean="0"/>
              <a:t>deeper</a:t>
            </a:r>
            <a:r>
              <a:rPr lang="it-IT" dirty="0" smtClean="0"/>
              <a:t> and more </a:t>
            </a:r>
            <a:r>
              <a:rPr lang="it-IT" dirty="0" err="1" smtClean="0"/>
              <a:t>self-conscious</a:t>
            </a:r>
            <a:r>
              <a:rPr lang="it-IT" dirty="0" smtClean="0"/>
              <a:t> </a:t>
            </a:r>
            <a:r>
              <a:rPr lang="it-IT" dirty="0" err="1" smtClean="0"/>
              <a:t>approach</a:t>
            </a:r>
            <a:r>
              <a:rPr lang="it-IT" dirty="0" smtClean="0"/>
              <a:t> </a:t>
            </a:r>
            <a:r>
              <a:rPr lang="it-IT" dirty="0" err="1" smtClean="0"/>
              <a:t>needed</a:t>
            </a:r>
            <a:endParaRPr lang="it-IT" dirty="0" smtClean="0"/>
          </a:p>
          <a:p>
            <a:r>
              <a:rPr lang="it-IT" dirty="0" err="1" smtClean="0"/>
              <a:t>From</a:t>
            </a:r>
            <a:r>
              <a:rPr lang="it-IT" dirty="0" smtClean="0"/>
              <a:t> the “</a:t>
            </a:r>
            <a:r>
              <a:rPr lang="it-IT" dirty="0" err="1" smtClean="0"/>
              <a:t>moral</a:t>
            </a:r>
            <a:r>
              <a:rPr lang="it-IT" dirty="0" smtClean="0"/>
              <a:t> </a:t>
            </a:r>
            <a:r>
              <a:rPr lang="it-IT" dirty="0" err="1" smtClean="0"/>
              <a:t>principle</a:t>
            </a:r>
            <a:r>
              <a:rPr lang="it-IT" dirty="0" smtClean="0"/>
              <a:t>”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practical</a:t>
            </a:r>
            <a:r>
              <a:rPr lang="it-IT" dirty="0" smtClean="0"/>
              <a:t> </a:t>
            </a:r>
            <a:r>
              <a:rPr lang="it-IT" dirty="0" err="1" smtClean="0"/>
              <a:t>aspects</a:t>
            </a:r>
            <a:endParaRPr lang="it-IT" dirty="0" smtClean="0"/>
          </a:p>
          <a:p>
            <a:r>
              <a:rPr lang="it-IT" dirty="0" err="1" smtClean="0"/>
              <a:t>How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define</a:t>
            </a:r>
            <a:r>
              <a:rPr lang="it-IT" dirty="0" smtClean="0"/>
              <a:t> the </a:t>
            </a:r>
            <a:r>
              <a:rPr lang="it-IT" dirty="0" err="1" smtClean="0"/>
              <a:t>meaning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</a:t>
            </a:r>
            <a:r>
              <a:rPr lang="it-IT" dirty="0" err="1" smtClean="0"/>
              <a:t>concepts</a:t>
            </a:r>
            <a:r>
              <a:rPr lang="it-IT" dirty="0" smtClean="0"/>
              <a:t> </a:t>
            </a:r>
            <a:r>
              <a:rPr lang="it-IT" dirty="0" err="1" smtClean="0"/>
              <a:t>such</a:t>
            </a:r>
            <a:r>
              <a:rPr lang="it-IT" dirty="0" smtClean="0"/>
              <a:t> “</a:t>
            </a:r>
            <a:r>
              <a:rPr lang="it-IT" dirty="0" err="1" smtClean="0"/>
              <a:t>resources</a:t>
            </a:r>
            <a:r>
              <a:rPr lang="it-IT" dirty="0" smtClean="0"/>
              <a:t>”, “</a:t>
            </a:r>
            <a:r>
              <a:rPr lang="it-IT" dirty="0" err="1" smtClean="0"/>
              <a:t>infrastructure</a:t>
            </a:r>
            <a:r>
              <a:rPr lang="it-IT" dirty="0" smtClean="0"/>
              <a:t>”, “open”, “free”</a:t>
            </a:r>
          </a:p>
          <a:p>
            <a:r>
              <a:rPr lang="it-IT" dirty="0" err="1" smtClean="0"/>
              <a:t>Who</a:t>
            </a:r>
            <a:r>
              <a:rPr lang="it-IT" dirty="0" smtClean="0"/>
              <a:t> are the </a:t>
            </a:r>
            <a:r>
              <a:rPr lang="it-IT" dirty="0" err="1" smtClean="0"/>
              <a:t>addressees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the </a:t>
            </a:r>
            <a:r>
              <a:rPr lang="it-IT" dirty="0" err="1" smtClean="0"/>
              <a:t>services</a:t>
            </a:r>
            <a:r>
              <a:rPr lang="it-IT" dirty="0" smtClean="0"/>
              <a:t> and </a:t>
            </a:r>
            <a:r>
              <a:rPr lang="it-IT" dirty="0" err="1" smtClean="0"/>
              <a:t>functionalities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the </a:t>
            </a:r>
            <a:r>
              <a:rPr lang="it-IT" dirty="0" err="1" smtClean="0"/>
              <a:t>infrastructure</a:t>
            </a:r>
            <a:r>
              <a:rPr lang="it-IT" dirty="0" smtClean="0"/>
              <a:t>?</a:t>
            </a:r>
          </a:p>
          <a:p>
            <a:r>
              <a:rPr lang="it-IT" dirty="0" err="1" smtClean="0"/>
              <a:t>Which</a:t>
            </a:r>
            <a:r>
              <a:rPr lang="it-IT" dirty="0" smtClean="0"/>
              <a:t> </a:t>
            </a:r>
            <a:r>
              <a:rPr lang="it-IT" dirty="0" err="1" smtClean="0"/>
              <a:t>exact</a:t>
            </a:r>
            <a:r>
              <a:rPr lang="it-IT" dirty="0" smtClean="0"/>
              <a:t> </a:t>
            </a:r>
            <a:r>
              <a:rPr lang="it-IT" dirty="0" err="1" smtClean="0"/>
              <a:t>services</a:t>
            </a:r>
            <a:r>
              <a:rPr lang="it-IT" dirty="0" smtClean="0"/>
              <a:t> and </a:t>
            </a:r>
            <a:r>
              <a:rPr lang="it-IT" dirty="0" err="1" smtClean="0"/>
              <a:t>functionalities</a:t>
            </a:r>
            <a:r>
              <a:rPr lang="it-IT" dirty="0" smtClean="0"/>
              <a:t>?</a:t>
            </a:r>
          </a:p>
          <a:p>
            <a:r>
              <a:rPr lang="it-IT" dirty="0" err="1" smtClean="0"/>
              <a:t>What</a:t>
            </a:r>
            <a:r>
              <a:rPr lang="it-IT" dirty="0" smtClean="0"/>
              <a:t> </a:t>
            </a:r>
            <a:r>
              <a:rPr lang="it-IT" dirty="0" err="1" smtClean="0"/>
              <a:t>does</a:t>
            </a:r>
            <a:r>
              <a:rPr lang="it-IT" dirty="0" smtClean="0"/>
              <a:t> “open” </a:t>
            </a:r>
            <a:r>
              <a:rPr lang="it-IT" dirty="0" err="1" smtClean="0"/>
              <a:t>mean</a:t>
            </a:r>
            <a:r>
              <a:rPr lang="it-IT" dirty="0" smtClean="0"/>
              <a:t>, in </a:t>
            </a:r>
            <a:r>
              <a:rPr lang="it-IT" dirty="0" err="1" smtClean="0"/>
              <a:t>terms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</a:t>
            </a:r>
            <a:r>
              <a:rPr lang="it-IT" dirty="0" err="1" smtClean="0"/>
              <a:t>licensing</a:t>
            </a:r>
            <a:r>
              <a:rPr lang="it-IT" dirty="0" smtClean="0"/>
              <a:t>, </a:t>
            </a:r>
            <a:r>
              <a:rPr lang="it-IT" dirty="0" err="1" smtClean="0"/>
              <a:t>membership</a:t>
            </a:r>
            <a:r>
              <a:rPr lang="it-IT" dirty="0" smtClean="0"/>
              <a:t>, etc.</a:t>
            </a:r>
          </a:p>
          <a:p>
            <a:endParaRPr lang="it-IT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Metadata</a:t>
            </a:r>
            <a:r>
              <a:rPr lang="it-IT" dirty="0" smtClean="0"/>
              <a:t> and </a:t>
            </a:r>
            <a:r>
              <a:rPr lang="it-IT" dirty="0" err="1" smtClean="0"/>
              <a:t>documentation</a:t>
            </a:r>
            <a:endParaRPr lang="it-IT" dirty="0"/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it-IT" dirty="0" err="1" smtClean="0"/>
              <a:t>Difficulty</a:t>
            </a:r>
            <a:r>
              <a:rPr lang="it-IT" dirty="0" smtClean="0"/>
              <a:t> </a:t>
            </a:r>
            <a:r>
              <a:rPr lang="it-IT" dirty="0" err="1" smtClean="0"/>
              <a:t>with</a:t>
            </a:r>
            <a:r>
              <a:rPr lang="it-IT" dirty="0" smtClean="0"/>
              <a:t> </a:t>
            </a:r>
            <a:r>
              <a:rPr lang="it-IT" dirty="0" err="1" smtClean="0"/>
              <a:t>which</a:t>
            </a:r>
            <a:r>
              <a:rPr lang="it-IT" dirty="0" smtClean="0"/>
              <a:t> </a:t>
            </a:r>
            <a:r>
              <a:rPr lang="it-IT" dirty="0" err="1" smtClean="0"/>
              <a:t>resources</a:t>
            </a:r>
            <a:r>
              <a:rPr lang="it-IT" dirty="0" smtClean="0"/>
              <a:t> can </a:t>
            </a:r>
            <a:r>
              <a:rPr lang="it-IT" dirty="0" err="1" smtClean="0"/>
              <a:t>be</a:t>
            </a:r>
            <a:r>
              <a:rPr lang="it-IT" dirty="0" smtClean="0"/>
              <a:t> </a:t>
            </a:r>
            <a:r>
              <a:rPr lang="it-IT" dirty="0" err="1" smtClean="0"/>
              <a:t>found</a:t>
            </a:r>
            <a:r>
              <a:rPr lang="it-IT" dirty="0" smtClean="0"/>
              <a:t> </a:t>
            </a:r>
          </a:p>
          <a:p>
            <a:pPr lvl="0"/>
            <a:r>
              <a:rPr lang="it-IT" dirty="0" err="1" smtClean="0"/>
              <a:t>Need</a:t>
            </a:r>
            <a:r>
              <a:rPr lang="it-IT" dirty="0" smtClean="0"/>
              <a:t> </a:t>
            </a:r>
            <a:r>
              <a:rPr lang="it-IT" dirty="0" err="1" smtClean="0"/>
              <a:t>awareness</a:t>
            </a:r>
            <a:r>
              <a:rPr lang="it-IT" dirty="0" smtClean="0"/>
              <a:t> </a:t>
            </a:r>
            <a:r>
              <a:rPr lang="it-IT" dirty="0" err="1" smtClean="0"/>
              <a:t>about</a:t>
            </a:r>
            <a:r>
              <a:rPr lang="it-IT" dirty="0" smtClean="0"/>
              <a:t> </a:t>
            </a:r>
            <a:r>
              <a:rPr lang="it-IT" dirty="0" err="1" smtClean="0"/>
              <a:t>existing</a:t>
            </a:r>
            <a:r>
              <a:rPr lang="it-IT" dirty="0" smtClean="0"/>
              <a:t> </a:t>
            </a:r>
            <a:r>
              <a:rPr lang="it-IT" dirty="0" err="1" smtClean="0"/>
              <a:t>resources</a:t>
            </a:r>
            <a:r>
              <a:rPr lang="it-IT" dirty="0" smtClean="0"/>
              <a:t> and </a:t>
            </a:r>
            <a:r>
              <a:rPr lang="it-IT" dirty="0" err="1" smtClean="0"/>
              <a:t>better</a:t>
            </a:r>
            <a:r>
              <a:rPr lang="it-IT" dirty="0" smtClean="0"/>
              <a:t> </a:t>
            </a:r>
            <a:r>
              <a:rPr lang="it-IT" dirty="0" err="1" smtClean="0"/>
              <a:t>visibility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</a:t>
            </a:r>
            <a:r>
              <a:rPr lang="it-IT" dirty="0" err="1" smtClean="0"/>
              <a:t>new</a:t>
            </a:r>
            <a:r>
              <a:rPr lang="it-IT" dirty="0" smtClean="0"/>
              <a:t> </a:t>
            </a:r>
            <a:r>
              <a:rPr lang="it-IT" dirty="0" err="1" smtClean="0"/>
              <a:t>ones</a:t>
            </a:r>
            <a:endParaRPr lang="it-IT" dirty="0" smtClean="0"/>
          </a:p>
          <a:p>
            <a:pPr lvl="0"/>
            <a:r>
              <a:rPr lang="it-IT" dirty="0" err="1" smtClean="0"/>
              <a:t>Interoperability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</a:t>
            </a:r>
            <a:r>
              <a:rPr lang="it-IT" dirty="0" err="1" smtClean="0"/>
              <a:t>Metadata</a:t>
            </a:r>
            <a:r>
              <a:rPr lang="it-IT" dirty="0" smtClean="0"/>
              <a:t> </a:t>
            </a:r>
            <a:r>
              <a:rPr lang="it-IT" dirty="0" err="1" smtClean="0"/>
              <a:t>schemas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a </a:t>
            </a:r>
            <a:r>
              <a:rPr lang="it-IT" dirty="0" err="1" smtClean="0"/>
              <a:t>must</a:t>
            </a:r>
            <a:endParaRPr lang="it-IT" dirty="0" smtClean="0"/>
          </a:p>
          <a:p>
            <a:pPr lvl="0"/>
            <a:r>
              <a:rPr lang="it-IT" dirty="0" err="1" smtClean="0"/>
              <a:t>Metadata</a:t>
            </a:r>
            <a:r>
              <a:rPr lang="it-IT" dirty="0" smtClean="0"/>
              <a:t> </a:t>
            </a:r>
            <a:r>
              <a:rPr lang="it-IT" dirty="0" err="1" smtClean="0"/>
              <a:t>should</a:t>
            </a:r>
            <a:r>
              <a:rPr lang="it-IT" dirty="0" smtClean="0"/>
              <a:t> </a:t>
            </a:r>
            <a:r>
              <a:rPr lang="it-IT" dirty="0" err="1" smtClean="0"/>
              <a:t>be</a:t>
            </a:r>
            <a:r>
              <a:rPr lang="it-IT" dirty="0" smtClean="0"/>
              <a:t> </a:t>
            </a:r>
            <a:r>
              <a:rPr lang="it-IT" dirty="0" err="1" smtClean="0"/>
              <a:t>machine-readable</a:t>
            </a:r>
            <a:endParaRPr lang="it-IT" dirty="0" smtClean="0"/>
          </a:p>
          <a:p>
            <a:r>
              <a:rPr lang="it-IT" dirty="0" err="1" smtClean="0"/>
              <a:t>Metadata</a:t>
            </a:r>
            <a:r>
              <a:rPr lang="it-IT" dirty="0" smtClean="0"/>
              <a:t> </a:t>
            </a:r>
            <a:r>
              <a:rPr lang="it-IT" dirty="0" err="1" smtClean="0"/>
              <a:t>should</a:t>
            </a:r>
            <a:r>
              <a:rPr lang="it-IT" dirty="0" smtClean="0"/>
              <a:t> </a:t>
            </a:r>
            <a:r>
              <a:rPr lang="it-IT" dirty="0" err="1" smtClean="0"/>
              <a:t>have</a:t>
            </a:r>
            <a:r>
              <a:rPr lang="it-IT" dirty="0" smtClean="0"/>
              <a:t> a </a:t>
            </a:r>
            <a:r>
              <a:rPr lang="it-IT" dirty="0" err="1" smtClean="0"/>
              <a:t>formal</a:t>
            </a:r>
            <a:r>
              <a:rPr lang="it-IT" dirty="0" smtClean="0"/>
              <a:t> </a:t>
            </a:r>
            <a:r>
              <a:rPr lang="it-IT" dirty="0" err="1" smtClean="0"/>
              <a:t>syntax</a:t>
            </a:r>
            <a:r>
              <a:rPr lang="it-IT" dirty="0" smtClean="0"/>
              <a:t> and </a:t>
            </a:r>
            <a:r>
              <a:rPr lang="it-IT" dirty="0" err="1" smtClean="0"/>
              <a:t>clear</a:t>
            </a:r>
            <a:r>
              <a:rPr lang="it-IT" dirty="0" smtClean="0"/>
              <a:t> </a:t>
            </a:r>
            <a:r>
              <a:rPr lang="it-IT" dirty="0" err="1" smtClean="0"/>
              <a:t>semantics</a:t>
            </a:r>
            <a:endParaRPr lang="it-IT" dirty="0" smtClean="0"/>
          </a:p>
          <a:p>
            <a:r>
              <a:rPr lang="it-IT" dirty="0" smtClean="0"/>
              <a:t>A Universal </a:t>
            </a:r>
            <a:r>
              <a:rPr lang="it-IT" dirty="0" err="1" smtClean="0"/>
              <a:t>Infrastructure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needed</a:t>
            </a:r>
            <a:r>
              <a:rPr lang="it-IT" dirty="0" smtClean="0"/>
              <a:t>: common and </a:t>
            </a:r>
            <a:r>
              <a:rPr lang="it-IT" dirty="0" err="1" smtClean="0"/>
              <a:t>uniform</a:t>
            </a:r>
            <a:r>
              <a:rPr lang="it-IT" dirty="0" smtClean="0"/>
              <a:t> and/or </a:t>
            </a:r>
            <a:r>
              <a:rPr lang="it-IT" dirty="0" err="1" smtClean="0"/>
              <a:t>interoperable</a:t>
            </a:r>
            <a:r>
              <a:rPr lang="it-IT" dirty="0" smtClean="0"/>
              <a:t> </a:t>
            </a:r>
            <a:r>
              <a:rPr lang="it-IT" dirty="0" err="1" smtClean="0"/>
              <a:t>metadata</a:t>
            </a:r>
            <a:r>
              <a:rPr lang="it-IT" dirty="0" smtClean="0"/>
              <a:t> </a:t>
            </a:r>
            <a:r>
              <a:rPr lang="it-IT" dirty="0" err="1" smtClean="0"/>
              <a:t>sets</a:t>
            </a:r>
            <a:endParaRPr lang="it-IT" dirty="0" smtClean="0"/>
          </a:p>
          <a:p>
            <a:pPr lvl="0"/>
            <a:r>
              <a:rPr lang="it-IT" dirty="0" err="1" smtClean="0"/>
              <a:t>Resource</a:t>
            </a:r>
            <a:r>
              <a:rPr lang="it-IT" dirty="0" smtClean="0"/>
              <a:t> </a:t>
            </a:r>
            <a:r>
              <a:rPr lang="it-IT" dirty="0" err="1" smtClean="0"/>
              <a:t>documentation</a:t>
            </a:r>
            <a:r>
              <a:rPr lang="it-IT" dirty="0" smtClean="0"/>
              <a:t> </a:t>
            </a:r>
            <a:r>
              <a:rPr lang="it-IT" dirty="0" err="1" smtClean="0"/>
              <a:t>should</a:t>
            </a:r>
            <a:r>
              <a:rPr lang="it-IT" dirty="0" smtClean="0"/>
              <a:t> </a:t>
            </a:r>
            <a:r>
              <a:rPr lang="it-IT" dirty="0" err="1" smtClean="0"/>
              <a:t>be</a:t>
            </a:r>
            <a:r>
              <a:rPr lang="it-IT" dirty="0" smtClean="0"/>
              <a:t> </a:t>
            </a:r>
            <a:r>
              <a:rPr lang="it-IT" dirty="0" err="1" smtClean="0"/>
              <a:t>enforced</a:t>
            </a:r>
            <a:endParaRPr lang="it-IT" dirty="0" smtClean="0"/>
          </a:p>
          <a:p>
            <a:endParaRPr lang="it-IT" dirty="0" smtClean="0"/>
          </a:p>
          <a:p>
            <a:endParaRPr lang="it-IT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it-IT" dirty="0" err="1" smtClean="0"/>
              <a:t>Services</a:t>
            </a:r>
            <a:r>
              <a:rPr lang="it-IT" dirty="0" smtClean="0"/>
              <a:t> and </a:t>
            </a:r>
            <a:r>
              <a:rPr lang="it-IT" dirty="0" err="1" smtClean="0"/>
              <a:t>functionalities</a:t>
            </a:r>
            <a:r>
              <a:rPr lang="it-IT" dirty="0" smtClean="0"/>
              <a:t> </a:t>
            </a:r>
            <a:r>
              <a:rPr lang="it-IT" dirty="0" err="1" smtClean="0"/>
              <a:t>for</a:t>
            </a:r>
            <a:r>
              <a:rPr lang="it-IT" dirty="0" smtClean="0"/>
              <a:t> </a:t>
            </a:r>
            <a:r>
              <a:rPr lang="it-IT" dirty="0" err="1" smtClean="0"/>
              <a:t>an</a:t>
            </a:r>
            <a:r>
              <a:rPr lang="it-IT" dirty="0" smtClean="0"/>
              <a:t> Open </a:t>
            </a:r>
            <a:r>
              <a:rPr lang="it-IT" dirty="0" err="1" smtClean="0"/>
              <a:t>Resource</a:t>
            </a:r>
            <a:r>
              <a:rPr lang="it-IT" dirty="0" smtClean="0"/>
              <a:t> </a:t>
            </a:r>
            <a:r>
              <a:rPr lang="it-IT" dirty="0" err="1" smtClean="0"/>
              <a:t>Infrastructure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0"/>
            <a:r>
              <a:rPr lang="en-GB" dirty="0" smtClean="0"/>
              <a:t>The development and availability of tools for building repositories where metadata (and resources) reside</a:t>
            </a:r>
            <a:endParaRPr lang="it-IT" dirty="0" smtClean="0"/>
          </a:p>
          <a:p>
            <a:pPr lvl="0"/>
            <a:r>
              <a:rPr lang="en-GB" dirty="0" smtClean="0"/>
              <a:t>Mechanisms for communication between repositories and aggregation of metadata</a:t>
            </a:r>
            <a:endParaRPr lang="it-IT" dirty="0" smtClean="0"/>
          </a:p>
          <a:p>
            <a:pPr lvl="0"/>
            <a:r>
              <a:rPr lang="en-GB" dirty="0" smtClean="0"/>
              <a:t>Simple mechanisms for accessing such a repository net to search/retrieve/exchange info about and the actual resources </a:t>
            </a:r>
            <a:endParaRPr lang="it-IT" dirty="0" smtClean="0"/>
          </a:p>
          <a:p>
            <a:pPr lvl="0"/>
            <a:r>
              <a:rPr lang="en-GB" dirty="0" smtClean="0"/>
              <a:t>The description of the resources (along a number of dimensions and properties, metadata (type, size, format, purpose and usage, persistence, provenance, rights of use, etc)  </a:t>
            </a:r>
            <a:endParaRPr lang="it-IT" dirty="0" smtClean="0"/>
          </a:p>
          <a:p>
            <a:endParaRPr lang="it-IT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it-IT" dirty="0" err="1" smtClean="0"/>
              <a:t>Services</a:t>
            </a:r>
            <a:r>
              <a:rPr lang="it-IT" dirty="0" smtClean="0"/>
              <a:t> and </a:t>
            </a:r>
            <a:r>
              <a:rPr lang="it-IT" dirty="0" err="1" smtClean="0"/>
              <a:t>functionalities</a:t>
            </a:r>
            <a:r>
              <a:rPr lang="it-IT" dirty="0" smtClean="0"/>
              <a:t> </a:t>
            </a:r>
            <a:r>
              <a:rPr lang="it-IT" dirty="0" err="1" smtClean="0"/>
              <a:t>for</a:t>
            </a:r>
            <a:r>
              <a:rPr lang="it-IT" dirty="0" smtClean="0"/>
              <a:t> </a:t>
            </a:r>
            <a:r>
              <a:rPr lang="it-IT" dirty="0" err="1" smtClean="0"/>
              <a:t>an</a:t>
            </a:r>
            <a:r>
              <a:rPr lang="it-IT" dirty="0" smtClean="0"/>
              <a:t> Open </a:t>
            </a:r>
            <a:r>
              <a:rPr lang="it-IT" dirty="0" err="1" smtClean="0"/>
              <a:t>Resource</a:t>
            </a:r>
            <a:r>
              <a:rPr lang="it-IT" dirty="0" smtClean="0"/>
              <a:t> </a:t>
            </a:r>
            <a:r>
              <a:rPr lang="it-IT" dirty="0" err="1" smtClean="0"/>
              <a:t>Infrastructure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t-IT" dirty="0" err="1" smtClean="0"/>
              <a:t>Let</a:t>
            </a:r>
            <a:r>
              <a:rPr lang="it-IT" dirty="0" smtClean="0"/>
              <a:t>’</a:t>
            </a:r>
            <a:r>
              <a:rPr lang="it-IT" dirty="0" err="1" smtClean="0"/>
              <a:t>s</a:t>
            </a:r>
            <a:r>
              <a:rPr lang="it-IT" dirty="0" smtClean="0"/>
              <a:t> do </a:t>
            </a:r>
            <a:r>
              <a:rPr lang="it-IT" dirty="0" err="1" smtClean="0"/>
              <a:t>not</a:t>
            </a:r>
            <a:r>
              <a:rPr lang="it-IT" dirty="0" smtClean="0"/>
              <a:t> </a:t>
            </a:r>
            <a:r>
              <a:rPr lang="it-IT" dirty="0" err="1" smtClean="0"/>
              <a:t>forget</a:t>
            </a:r>
            <a:r>
              <a:rPr lang="it-IT" dirty="0" smtClean="0"/>
              <a:t> the </a:t>
            </a:r>
            <a:r>
              <a:rPr lang="it-IT" dirty="0" err="1" smtClean="0"/>
              <a:t>preservation</a:t>
            </a:r>
            <a:r>
              <a:rPr lang="it-IT" dirty="0" smtClean="0"/>
              <a:t> and </a:t>
            </a:r>
            <a:r>
              <a:rPr lang="it-IT" dirty="0" err="1" smtClean="0"/>
              <a:t>archiving</a:t>
            </a:r>
            <a:r>
              <a:rPr lang="it-IT" dirty="0" smtClean="0"/>
              <a:t> </a:t>
            </a:r>
            <a:r>
              <a:rPr lang="it-IT" dirty="0" err="1" smtClean="0"/>
              <a:t>aspect</a:t>
            </a:r>
            <a:endParaRPr lang="it-IT" dirty="0" smtClean="0"/>
          </a:p>
          <a:p>
            <a:r>
              <a:rPr lang="it-IT" dirty="0" err="1" smtClean="0"/>
              <a:t>Incentives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ensure</a:t>
            </a:r>
            <a:r>
              <a:rPr lang="it-IT" dirty="0" smtClean="0"/>
              <a:t> </a:t>
            </a:r>
            <a:r>
              <a:rPr lang="it-IT" dirty="0" err="1" smtClean="0"/>
              <a:t>sustainability</a:t>
            </a:r>
            <a:r>
              <a:rPr lang="it-IT" dirty="0" smtClean="0"/>
              <a:t> </a:t>
            </a:r>
            <a:r>
              <a:rPr lang="it-IT" dirty="0" err="1" smtClean="0"/>
              <a:t>should</a:t>
            </a:r>
            <a:r>
              <a:rPr lang="it-IT" dirty="0" smtClean="0"/>
              <a:t> </a:t>
            </a:r>
            <a:r>
              <a:rPr lang="it-IT" dirty="0" err="1" smtClean="0"/>
              <a:t>be</a:t>
            </a:r>
            <a:r>
              <a:rPr lang="it-IT" dirty="0" smtClean="0"/>
              <a:t> </a:t>
            </a:r>
            <a:r>
              <a:rPr lang="it-IT" dirty="0" err="1" smtClean="0"/>
              <a:t>provided</a:t>
            </a:r>
            <a:endParaRPr lang="it-IT" dirty="0" smtClean="0"/>
          </a:p>
          <a:p>
            <a:r>
              <a:rPr lang="it-IT" dirty="0" err="1" smtClean="0"/>
              <a:t>Too</a:t>
            </a:r>
            <a:r>
              <a:rPr lang="it-IT" dirty="0" smtClean="0"/>
              <a:t> </a:t>
            </a:r>
            <a:r>
              <a:rPr lang="it-IT" dirty="0" err="1" smtClean="0"/>
              <a:t>many</a:t>
            </a:r>
            <a:r>
              <a:rPr lang="it-IT" dirty="0" smtClean="0"/>
              <a:t> </a:t>
            </a:r>
            <a:r>
              <a:rPr lang="it-IT" dirty="0" err="1" smtClean="0"/>
              <a:t>infrastructures</a:t>
            </a:r>
            <a:r>
              <a:rPr lang="it-IT" dirty="0" smtClean="0"/>
              <a:t> can </a:t>
            </a:r>
            <a:r>
              <a:rPr lang="it-IT" dirty="0" err="1" smtClean="0"/>
              <a:t>lead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fragmentation</a:t>
            </a:r>
            <a:endParaRPr lang="it-IT" dirty="0" smtClean="0"/>
          </a:p>
          <a:p>
            <a:r>
              <a:rPr lang="it-IT" dirty="0" err="1" smtClean="0"/>
              <a:t>How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make</a:t>
            </a:r>
            <a:r>
              <a:rPr lang="it-IT" dirty="0" smtClean="0"/>
              <a:t> I. </a:t>
            </a:r>
            <a:r>
              <a:rPr lang="it-IT" dirty="0" err="1" smtClean="0"/>
              <a:t>desirable</a:t>
            </a:r>
            <a:r>
              <a:rPr lang="it-IT" dirty="0" smtClean="0"/>
              <a:t> and </a:t>
            </a:r>
            <a:r>
              <a:rPr lang="it-IT" dirty="0" err="1" smtClean="0"/>
              <a:t>attractive</a:t>
            </a:r>
            <a:r>
              <a:rPr lang="it-IT" dirty="0" smtClean="0"/>
              <a:t> so </a:t>
            </a:r>
            <a:r>
              <a:rPr lang="it-IT" dirty="0" err="1" smtClean="0"/>
              <a:t>as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overcome</a:t>
            </a:r>
            <a:r>
              <a:rPr lang="it-IT" dirty="0" smtClean="0"/>
              <a:t> </a:t>
            </a:r>
            <a:r>
              <a:rPr lang="it-IT" dirty="0" err="1" smtClean="0"/>
              <a:t>current</a:t>
            </a:r>
            <a:r>
              <a:rPr lang="it-IT" dirty="0" smtClean="0"/>
              <a:t> (</a:t>
            </a:r>
            <a:r>
              <a:rPr lang="it-IT" dirty="0" err="1" smtClean="0"/>
              <a:t>mostly</a:t>
            </a:r>
            <a:r>
              <a:rPr lang="it-IT" dirty="0" smtClean="0"/>
              <a:t> </a:t>
            </a:r>
            <a:r>
              <a:rPr lang="it-IT" dirty="0" err="1" smtClean="0"/>
              <a:t>academic</a:t>
            </a:r>
            <a:r>
              <a:rPr lang="it-IT" dirty="0" smtClean="0"/>
              <a:t>) </a:t>
            </a:r>
            <a:r>
              <a:rPr lang="it-IT" dirty="0" err="1" smtClean="0"/>
              <a:t>reluctance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join </a:t>
            </a:r>
            <a:r>
              <a:rPr lang="it-IT" dirty="0" err="1" smtClean="0"/>
              <a:t>existing</a:t>
            </a:r>
            <a:r>
              <a:rPr lang="it-IT" dirty="0" smtClean="0"/>
              <a:t> </a:t>
            </a:r>
            <a:r>
              <a:rPr lang="it-IT" dirty="0" err="1" smtClean="0"/>
              <a:t>infrastructures</a:t>
            </a:r>
            <a:r>
              <a:rPr lang="it-IT" dirty="0" smtClean="0"/>
              <a:t>?</a:t>
            </a:r>
          </a:p>
          <a:p>
            <a:endParaRPr lang="it-IT" dirty="0" smtClean="0"/>
          </a:p>
          <a:p>
            <a:endParaRPr lang="it-IT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err="1" smtClean="0"/>
              <a:t>Sharing</a:t>
            </a:r>
            <a:r>
              <a:rPr lang="it-IT" dirty="0" smtClean="0"/>
              <a:t> </a:t>
            </a:r>
            <a:r>
              <a:rPr lang="it-IT" dirty="0" err="1" smtClean="0"/>
              <a:t>resources</a:t>
            </a:r>
            <a:r>
              <a:rPr lang="it-IT" dirty="0" smtClean="0"/>
              <a:t> </a:t>
            </a:r>
            <a:r>
              <a:rPr lang="it-IT" dirty="0" err="1" smtClean="0"/>
              <a:t>–</a:t>
            </a:r>
            <a:r>
              <a:rPr lang="it-IT" dirty="0" smtClean="0"/>
              <a:t> </a:t>
            </a:r>
            <a:r>
              <a:rPr lang="it-IT" dirty="0" err="1" smtClean="0"/>
              <a:t>results</a:t>
            </a:r>
            <a:r>
              <a:rPr lang="it-IT" dirty="0" smtClean="0"/>
              <a:t> </a:t>
            </a:r>
            <a:r>
              <a:rPr lang="it-IT" dirty="0" err="1" smtClean="0"/>
              <a:t>from</a:t>
            </a:r>
            <a:r>
              <a:rPr lang="it-IT" dirty="0" smtClean="0"/>
              <a:t> the </a:t>
            </a:r>
            <a:r>
              <a:rPr lang="it-IT" dirty="0" err="1" smtClean="0"/>
              <a:t>Barcelona</a:t>
            </a:r>
            <a:r>
              <a:rPr lang="it-IT" dirty="0" smtClean="0"/>
              <a:t> </a:t>
            </a:r>
            <a:r>
              <a:rPr lang="it-IT" dirty="0" err="1" smtClean="0"/>
              <a:t>session</a:t>
            </a:r>
            <a:endParaRPr lang="it-IT" dirty="0"/>
          </a:p>
        </p:txBody>
      </p:sp>
      <p:sp>
        <p:nvSpPr>
          <p:cNvPr id="6" name="Segnaposto contenuto 5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it-IT" dirty="0" err="1" smtClean="0"/>
              <a:t>Sharing</a:t>
            </a:r>
            <a:r>
              <a:rPr lang="it-IT" dirty="0" smtClean="0"/>
              <a:t> or </a:t>
            </a:r>
            <a:r>
              <a:rPr lang="it-IT" dirty="0" err="1" smtClean="0"/>
              <a:t>not</a:t>
            </a:r>
            <a:r>
              <a:rPr lang="it-IT" dirty="0" smtClean="0"/>
              <a:t> </a:t>
            </a:r>
            <a:r>
              <a:rPr lang="it-IT" dirty="0" err="1" smtClean="0"/>
              <a:t>sharing</a:t>
            </a:r>
            <a:r>
              <a:rPr lang="it-IT" dirty="0" smtClean="0"/>
              <a:t>: </a:t>
            </a:r>
            <a:r>
              <a:rPr lang="it-IT" dirty="0" err="1" smtClean="0"/>
              <a:t>availability</a:t>
            </a:r>
            <a:r>
              <a:rPr lang="it-IT" dirty="0" smtClean="0"/>
              <a:t> and </a:t>
            </a:r>
            <a:r>
              <a:rPr lang="it-IT" dirty="0" err="1" smtClean="0"/>
              <a:t>legal</a:t>
            </a:r>
            <a:r>
              <a:rPr lang="it-IT" dirty="0" smtClean="0"/>
              <a:t> </a:t>
            </a:r>
            <a:r>
              <a:rPr lang="it-IT" dirty="0" err="1" smtClean="0"/>
              <a:t>issues</a:t>
            </a:r>
            <a:endParaRPr lang="it-IT" dirty="0" smtClean="0"/>
          </a:p>
          <a:p>
            <a:r>
              <a:rPr lang="it-IT" dirty="0" err="1" smtClean="0"/>
              <a:t>Different</a:t>
            </a:r>
            <a:r>
              <a:rPr lang="it-IT" dirty="0" smtClean="0"/>
              <a:t> business </a:t>
            </a:r>
            <a:r>
              <a:rPr lang="it-IT" dirty="0" err="1" smtClean="0"/>
              <a:t>models</a:t>
            </a:r>
            <a:r>
              <a:rPr lang="it-IT" dirty="0" smtClean="0"/>
              <a:t> </a:t>
            </a:r>
            <a:r>
              <a:rPr lang="it-IT" dirty="0" err="1" smtClean="0"/>
              <a:t>proposed</a:t>
            </a:r>
            <a:endParaRPr lang="it-IT" dirty="0" smtClean="0"/>
          </a:p>
          <a:p>
            <a:pPr lvl="1"/>
            <a:r>
              <a:rPr lang="it-IT" dirty="0" smtClean="0"/>
              <a:t>Sharing, as for translation services </a:t>
            </a:r>
            <a:r>
              <a:rPr lang="it-IT" dirty="0" smtClean="0">
                <a:sym typeface="Wingdings"/>
              </a:rPr>
              <a:t> sharing as a means to get better coverage</a:t>
            </a:r>
            <a:endParaRPr lang="it-IT" dirty="0" smtClean="0"/>
          </a:p>
          <a:p>
            <a:pPr lvl="1"/>
            <a:r>
              <a:rPr lang="it-IT" dirty="0" err="1" smtClean="0"/>
              <a:t>Traditional</a:t>
            </a:r>
            <a:r>
              <a:rPr lang="it-IT" dirty="0" smtClean="0"/>
              <a:t> </a:t>
            </a:r>
            <a:r>
              <a:rPr lang="it-IT" dirty="0" err="1" smtClean="0"/>
              <a:t>companies</a:t>
            </a:r>
            <a:r>
              <a:rPr lang="it-IT" dirty="0" smtClean="0"/>
              <a:t> </a:t>
            </a:r>
            <a:r>
              <a:rPr lang="it-IT" dirty="0" err="1" smtClean="0"/>
              <a:t>for</a:t>
            </a:r>
            <a:r>
              <a:rPr lang="it-IT" dirty="0" smtClean="0"/>
              <a:t> </a:t>
            </a:r>
            <a:r>
              <a:rPr lang="it-IT" dirty="0" err="1" smtClean="0"/>
              <a:t>content</a:t>
            </a:r>
            <a:r>
              <a:rPr lang="it-IT" dirty="0" smtClean="0"/>
              <a:t> production </a:t>
            </a:r>
            <a:r>
              <a:rPr lang="it-IT" dirty="0" err="1" smtClean="0"/>
              <a:t>feel</a:t>
            </a:r>
            <a:r>
              <a:rPr lang="it-IT" dirty="0" smtClean="0"/>
              <a:t> the </a:t>
            </a:r>
            <a:r>
              <a:rPr lang="it-IT" dirty="0" err="1" smtClean="0"/>
              <a:t>pressure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</a:t>
            </a:r>
            <a:r>
              <a:rPr lang="it-IT" dirty="0" err="1" smtClean="0"/>
              <a:t>adopting</a:t>
            </a:r>
            <a:r>
              <a:rPr lang="it-IT" dirty="0" smtClean="0"/>
              <a:t> </a:t>
            </a:r>
            <a:r>
              <a:rPr lang="it-IT" dirty="0" err="1" smtClean="0"/>
              <a:t>basic</a:t>
            </a:r>
            <a:r>
              <a:rPr lang="it-IT" dirty="0" smtClean="0"/>
              <a:t> free </a:t>
            </a:r>
            <a:r>
              <a:rPr lang="it-IT" dirty="0" err="1" smtClean="0"/>
              <a:t>access</a:t>
            </a:r>
            <a:r>
              <a:rPr lang="it-IT" dirty="0" smtClean="0"/>
              <a:t>/</a:t>
            </a:r>
            <a:r>
              <a:rPr lang="it-IT" dirty="0" err="1" smtClean="0"/>
              <a:t>sharing</a:t>
            </a:r>
            <a:r>
              <a:rPr lang="it-IT" dirty="0" smtClean="0"/>
              <a:t> </a:t>
            </a:r>
            <a:r>
              <a:rPr lang="it-IT" dirty="0" err="1" smtClean="0"/>
              <a:t>models</a:t>
            </a:r>
            <a:r>
              <a:rPr lang="it-IT" dirty="0" smtClean="0"/>
              <a:t> </a:t>
            </a:r>
            <a:r>
              <a:rPr lang="it-IT" dirty="0" err="1" smtClean="0"/>
              <a:t>although</a:t>
            </a:r>
            <a:r>
              <a:rPr lang="it-IT" dirty="0" smtClean="0"/>
              <a:t> </a:t>
            </a:r>
            <a:r>
              <a:rPr lang="it-IT" dirty="0" err="1" smtClean="0"/>
              <a:t>not</a:t>
            </a:r>
            <a:r>
              <a:rPr lang="it-IT" dirty="0" smtClean="0"/>
              <a:t> </a:t>
            </a:r>
            <a:r>
              <a:rPr lang="it-IT" dirty="0" err="1" smtClean="0"/>
              <a:t>necessarily</a:t>
            </a:r>
            <a:r>
              <a:rPr lang="it-IT" dirty="0" smtClean="0"/>
              <a:t> </a:t>
            </a:r>
            <a:r>
              <a:rPr lang="it-IT" dirty="0" err="1" smtClean="0"/>
              <a:t>leading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economic</a:t>
            </a:r>
            <a:r>
              <a:rPr lang="it-IT" dirty="0" smtClean="0"/>
              <a:t> </a:t>
            </a:r>
            <a:r>
              <a:rPr lang="it-IT" dirty="0" err="1" smtClean="0"/>
              <a:t>benefits</a:t>
            </a:r>
            <a:r>
              <a:rPr lang="it-IT" dirty="0" smtClean="0"/>
              <a:t> </a:t>
            </a:r>
            <a:r>
              <a:rPr lang="it-IT" dirty="0" err="1" smtClean="0"/>
              <a:t>despite</a:t>
            </a:r>
            <a:r>
              <a:rPr lang="it-IT" dirty="0" smtClean="0"/>
              <a:t> the high </a:t>
            </a:r>
            <a:r>
              <a:rPr lang="it-IT" dirty="0" err="1" smtClean="0"/>
              <a:t>cost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LR </a:t>
            </a:r>
            <a:r>
              <a:rPr lang="it-IT" dirty="0" err="1" smtClean="0"/>
              <a:t>development</a:t>
            </a:r>
            <a:endParaRPr lang="it-IT" dirty="0" smtClean="0"/>
          </a:p>
          <a:p>
            <a:pPr lvl="1"/>
            <a:r>
              <a:rPr lang="it-IT" dirty="0" smtClean="0"/>
              <a:t>Some </a:t>
            </a:r>
            <a:r>
              <a:rPr lang="it-IT" dirty="0" err="1" smtClean="0"/>
              <a:t>publicly</a:t>
            </a:r>
            <a:r>
              <a:rPr lang="it-IT" dirty="0" smtClean="0"/>
              <a:t> </a:t>
            </a:r>
            <a:r>
              <a:rPr lang="it-IT" dirty="0" err="1" smtClean="0"/>
              <a:t>funded</a:t>
            </a:r>
            <a:r>
              <a:rPr lang="it-IT" dirty="0" smtClean="0"/>
              <a:t> </a:t>
            </a:r>
            <a:r>
              <a:rPr lang="it-IT" dirty="0" err="1" smtClean="0"/>
              <a:t>initiatives</a:t>
            </a:r>
            <a:r>
              <a:rPr lang="it-IT" dirty="0" smtClean="0"/>
              <a:t> propose a minimal price</a:t>
            </a:r>
          </a:p>
          <a:p>
            <a:pPr lvl="1"/>
            <a:r>
              <a:rPr lang="it-IT" dirty="0" err="1" smtClean="0"/>
              <a:t>Totally</a:t>
            </a:r>
            <a:r>
              <a:rPr lang="it-IT" dirty="0" smtClean="0"/>
              <a:t> free </a:t>
            </a:r>
            <a:r>
              <a:rPr lang="it-IT" dirty="0" err="1" smtClean="0"/>
              <a:t>access</a:t>
            </a:r>
            <a:r>
              <a:rPr lang="it-IT" dirty="0" smtClean="0"/>
              <a:t>: </a:t>
            </a:r>
            <a:r>
              <a:rPr lang="it-IT" dirty="0" err="1" smtClean="0"/>
              <a:t>enromously</a:t>
            </a:r>
            <a:r>
              <a:rPr lang="it-IT" dirty="0" smtClean="0"/>
              <a:t> </a:t>
            </a:r>
            <a:r>
              <a:rPr lang="it-IT" dirty="0" err="1" smtClean="0"/>
              <a:t>improves</a:t>
            </a:r>
            <a:r>
              <a:rPr lang="it-IT" dirty="0" smtClean="0"/>
              <a:t> </a:t>
            </a:r>
            <a:r>
              <a:rPr lang="it-IT" dirty="0" err="1" smtClean="0"/>
              <a:t>usability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</a:t>
            </a:r>
            <a:r>
              <a:rPr lang="it-IT" dirty="0" err="1" smtClean="0"/>
              <a:t>resources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err="1" smtClean="0"/>
              <a:t>Sharing</a:t>
            </a:r>
            <a:r>
              <a:rPr lang="it-IT" dirty="0" smtClean="0"/>
              <a:t> </a:t>
            </a:r>
            <a:r>
              <a:rPr lang="it-IT" dirty="0" err="1" smtClean="0"/>
              <a:t>resources</a:t>
            </a:r>
            <a:r>
              <a:rPr lang="it-IT" dirty="0" smtClean="0"/>
              <a:t> </a:t>
            </a:r>
            <a:r>
              <a:rPr lang="it-IT" dirty="0" err="1" smtClean="0"/>
              <a:t>–</a:t>
            </a:r>
            <a:r>
              <a:rPr lang="it-IT" dirty="0" smtClean="0"/>
              <a:t> </a:t>
            </a:r>
            <a:r>
              <a:rPr lang="it-IT" dirty="0" err="1" smtClean="0"/>
              <a:t>results</a:t>
            </a:r>
            <a:r>
              <a:rPr lang="it-IT" dirty="0" smtClean="0"/>
              <a:t> </a:t>
            </a:r>
            <a:r>
              <a:rPr lang="it-IT" dirty="0" err="1" smtClean="0"/>
              <a:t>from</a:t>
            </a:r>
            <a:r>
              <a:rPr lang="it-IT" dirty="0" smtClean="0"/>
              <a:t> the </a:t>
            </a:r>
            <a:r>
              <a:rPr lang="it-IT" dirty="0" err="1" smtClean="0"/>
              <a:t>Barcelona</a:t>
            </a:r>
            <a:r>
              <a:rPr lang="it-IT" dirty="0" smtClean="0"/>
              <a:t> </a:t>
            </a:r>
            <a:r>
              <a:rPr lang="it-IT" smtClean="0"/>
              <a:t>session</a:t>
            </a:r>
            <a:endParaRPr lang="it-IT" dirty="0"/>
          </a:p>
        </p:txBody>
      </p:sp>
      <p:sp>
        <p:nvSpPr>
          <p:cNvPr id="6" name="Segnaposto contenuto 5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it-IT" dirty="0" err="1" smtClean="0"/>
              <a:t>Is</a:t>
            </a:r>
            <a:r>
              <a:rPr lang="it-IT" dirty="0" smtClean="0"/>
              <a:t> the </a:t>
            </a:r>
            <a:r>
              <a:rPr lang="it-IT" dirty="0" err="1" smtClean="0"/>
              <a:t>sharing</a:t>
            </a:r>
            <a:r>
              <a:rPr lang="it-IT" dirty="0" smtClean="0"/>
              <a:t> </a:t>
            </a:r>
            <a:r>
              <a:rPr lang="it-IT" dirty="0" err="1" smtClean="0"/>
              <a:t>model</a:t>
            </a:r>
            <a:r>
              <a:rPr lang="it-IT" dirty="0" smtClean="0"/>
              <a:t> </a:t>
            </a:r>
            <a:r>
              <a:rPr lang="it-IT" dirty="0" err="1" smtClean="0"/>
              <a:t>actually</a:t>
            </a:r>
            <a:r>
              <a:rPr lang="it-IT" dirty="0" smtClean="0"/>
              <a:t> </a:t>
            </a:r>
            <a:r>
              <a:rPr lang="it-IT" dirty="0" err="1" smtClean="0"/>
              <a:t>possible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be</a:t>
            </a:r>
            <a:r>
              <a:rPr lang="it-IT" dirty="0" smtClean="0"/>
              <a:t> </a:t>
            </a:r>
            <a:r>
              <a:rPr lang="it-IT" dirty="0" err="1" smtClean="0"/>
              <a:t>adopted</a:t>
            </a:r>
            <a:r>
              <a:rPr lang="it-IT" dirty="0" smtClean="0"/>
              <a:t>, and </a:t>
            </a:r>
            <a:r>
              <a:rPr lang="it-IT" dirty="0" err="1" smtClean="0"/>
              <a:t>how</a:t>
            </a:r>
            <a:r>
              <a:rPr lang="it-IT" dirty="0" smtClean="0"/>
              <a:t> </a:t>
            </a:r>
            <a:r>
              <a:rPr lang="it-IT" dirty="0" err="1" smtClean="0"/>
              <a:t>easily</a:t>
            </a:r>
            <a:r>
              <a:rPr lang="it-IT" dirty="0" smtClean="0"/>
              <a:t>?</a:t>
            </a:r>
          </a:p>
          <a:p>
            <a:pPr lvl="1"/>
            <a:r>
              <a:rPr lang="it-IT" dirty="0" err="1" smtClean="0"/>
              <a:t>Sharing</a:t>
            </a:r>
            <a:r>
              <a:rPr lang="it-IT" dirty="0" smtClean="0"/>
              <a:t> </a:t>
            </a:r>
            <a:r>
              <a:rPr lang="it-IT" dirty="0" err="1" smtClean="0"/>
              <a:t>model</a:t>
            </a:r>
            <a:r>
              <a:rPr lang="it-IT" dirty="0" smtClean="0"/>
              <a:t> </a:t>
            </a:r>
            <a:r>
              <a:rPr lang="it-IT" dirty="0" err="1" smtClean="0"/>
              <a:t>tied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current</a:t>
            </a:r>
            <a:r>
              <a:rPr lang="it-IT" dirty="0" smtClean="0"/>
              <a:t> </a:t>
            </a:r>
            <a:r>
              <a:rPr lang="it-IT" dirty="0" err="1" smtClean="0"/>
              <a:t>legislation</a:t>
            </a:r>
            <a:r>
              <a:rPr lang="it-IT" dirty="0" smtClean="0"/>
              <a:t> </a:t>
            </a:r>
            <a:r>
              <a:rPr lang="it-IT" dirty="0" err="1" smtClean="0"/>
              <a:t>because</a:t>
            </a:r>
            <a:r>
              <a:rPr lang="it-IT" dirty="0" smtClean="0"/>
              <a:t> some </a:t>
            </a:r>
            <a:r>
              <a:rPr lang="it-IT" dirty="0" err="1" smtClean="0"/>
              <a:t>works</a:t>
            </a:r>
            <a:r>
              <a:rPr lang="it-IT" dirty="0" smtClean="0"/>
              <a:t> </a:t>
            </a:r>
            <a:r>
              <a:rPr lang="it-IT" dirty="0" err="1" smtClean="0"/>
              <a:t>protected</a:t>
            </a:r>
            <a:r>
              <a:rPr lang="it-IT" dirty="0" smtClean="0"/>
              <a:t> </a:t>
            </a:r>
            <a:r>
              <a:rPr lang="it-IT" dirty="0" err="1" smtClean="0"/>
              <a:t>by</a:t>
            </a:r>
            <a:r>
              <a:rPr lang="it-IT" dirty="0" smtClean="0"/>
              <a:t> copyright </a:t>
            </a:r>
            <a:r>
              <a:rPr lang="it-IT" dirty="0" err="1" smtClean="0"/>
              <a:t>law</a:t>
            </a:r>
            <a:endParaRPr lang="it-IT" dirty="0" smtClean="0"/>
          </a:p>
          <a:p>
            <a:pPr lvl="1"/>
            <a:r>
              <a:rPr lang="it-IT" dirty="0" err="1" smtClean="0"/>
              <a:t>Derivatives</a:t>
            </a:r>
            <a:r>
              <a:rPr lang="it-IT" dirty="0" smtClean="0"/>
              <a:t> can </a:t>
            </a:r>
            <a:r>
              <a:rPr lang="it-IT" dirty="0" err="1" smtClean="0"/>
              <a:t>also</a:t>
            </a:r>
            <a:r>
              <a:rPr lang="it-IT" dirty="0" smtClean="0"/>
              <a:t> </a:t>
            </a:r>
            <a:r>
              <a:rPr lang="it-IT" dirty="0" err="1" smtClean="0"/>
              <a:t>be</a:t>
            </a:r>
            <a:r>
              <a:rPr lang="it-IT" dirty="0" smtClean="0"/>
              <a:t> </a:t>
            </a:r>
            <a:r>
              <a:rPr lang="it-IT" dirty="0" err="1" smtClean="0"/>
              <a:t>protected</a:t>
            </a:r>
            <a:endParaRPr lang="it-IT" dirty="0" smtClean="0"/>
          </a:p>
          <a:p>
            <a:pPr>
              <a:buNone/>
            </a:pPr>
            <a:r>
              <a:rPr lang="it-IT" dirty="0" smtClean="0">
                <a:sym typeface="Wingdings"/>
              </a:rPr>
              <a:t> </a:t>
            </a:r>
            <a:r>
              <a:rPr lang="it-IT" dirty="0" smtClean="0"/>
              <a:t>The legal framework not yet fully adequate to support sharing of resources</a:t>
            </a:r>
          </a:p>
          <a:p>
            <a:pPr>
              <a:buFont typeface="Wingdings" pitchFamily="39" charset="2"/>
              <a:buChar char="à"/>
            </a:pPr>
            <a:r>
              <a:rPr lang="en-US" dirty="0" smtClean="0"/>
              <a:t>Prior to any possibility of sharing, many legal issues have to be taken into consideration and solved.</a:t>
            </a:r>
          </a:p>
          <a:p>
            <a:r>
              <a:rPr lang="it-IT" dirty="0" smtClean="0"/>
              <a:t>The </a:t>
            </a:r>
            <a:r>
              <a:rPr lang="it-IT" dirty="0" err="1" smtClean="0"/>
              <a:t>operability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</a:t>
            </a:r>
            <a:r>
              <a:rPr lang="it-IT" dirty="0" err="1" smtClean="0"/>
              <a:t>LRs</a:t>
            </a:r>
            <a:r>
              <a:rPr lang="it-IT" dirty="0" smtClean="0"/>
              <a:t> production and </a:t>
            </a:r>
            <a:r>
              <a:rPr lang="it-IT" dirty="0" err="1" smtClean="0"/>
              <a:t>distribution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be</a:t>
            </a:r>
            <a:r>
              <a:rPr lang="it-IT" dirty="0" smtClean="0"/>
              <a:t> </a:t>
            </a:r>
            <a:r>
              <a:rPr lang="it-IT" dirty="0" err="1" smtClean="0"/>
              <a:t>improved</a:t>
            </a:r>
            <a:endParaRPr lang="it-IT" dirty="0" smtClean="0"/>
          </a:p>
          <a:p>
            <a:r>
              <a:rPr lang="it-IT" dirty="0" err="1" smtClean="0"/>
              <a:t>Invest</a:t>
            </a:r>
            <a:r>
              <a:rPr lang="it-IT" dirty="0" smtClean="0"/>
              <a:t> in web </a:t>
            </a:r>
            <a:r>
              <a:rPr lang="it-IT" dirty="0" err="1" smtClean="0"/>
              <a:t>services</a:t>
            </a:r>
            <a:r>
              <a:rPr lang="it-IT" dirty="0" smtClean="0"/>
              <a:t> and training </a:t>
            </a:r>
            <a:r>
              <a:rPr lang="it-IT" dirty="0" err="1" smtClean="0"/>
              <a:t>of</a:t>
            </a:r>
            <a:r>
              <a:rPr lang="it-IT" dirty="0" smtClean="0"/>
              <a:t> </a:t>
            </a:r>
            <a:r>
              <a:rPr lang="it-IT" dirty="0" err="1" smtClean="0"/>
              <a:t>LRs</a:t>
            </a:r>
            <a:r>
              <a:rPr lang="it-IT" dirty="0" smtClean="0"/>
              <a:t> </a:t>
            </a:r>
            <a:r>
              <a:rPr lang="it-IT" dirty="0" err="1" smtClean="0"/>
              <a:t>producers</a:t>
            </a:r>
            <a:endParaRPr lang="it-IT" dirty="0" smtClean="0"/>
          </a:p>
          <a:p>
            <a:r>
              <a:rPr lang="it-IT" dirty="0" err="1" smtClean="0"/>
              <a:t>Sharing</a:t>
            </a:r>
            <a:r>
              <a:rPr lang="it-IT" dirty="0" smtClean="0"/>
              <a:t> </a:t>
            </a:r>
            <a:r>
              <a:rPr lang="it-IT" dirty="0" err="1" smtClean="0"/>
              <a:t>resources</a:t>
            </a:r>
            <a:r>
              <a:rPr lang="it-IT" dirty="0" smtClean="0"/>
              <a:t> or </a:t>
            </a:r>
            <a:r>
              <a:rPr lang="it-IT" dirty="0" err="1" smtClean="0"/>
              <a:t>sharing</a:t>
            </a:r>
            <a:r>
              <a:rPr lang="it-IT" dirty="0" smtClean="0"/>
              <a:t> </a:t>
            </a:r>
            <a:r>
              <a:rPr lang="it-IT" dirty="0" err="1" smtClean="0"/>
              <a:t>efforts</a:t>
            </a:r>
            <a:r>
              <a:rPr lang="it-IT" dirty="0" smtClean="0"/>
              <a:t>?</a:t>
            </a: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474</TotalTime>
  <Words>699</Words>
  <Application>Microsoft PowerPoint per Mac</Application>
  <PresentationFormat>Presentazione su schermo (4:3)</PresentationFormat>
  <Paragraphs>60</Paragraphs>
  <Slides>10</Slides>
  <Notes>1</Notes>
  <HiddenSlides>0</HiddenSlides>
  <MMClips>0</MMClips>
  <ScaleCrop>false</ScaleCrop>
  <HeadingPairs>
    <vt:vector size="4" baseType="variant">
      <vt:variant>
        <vt:lpstr>Modello struttura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1" baseType="lpstr">
      <vt:lpstr>Tema di Office</vt:lpstr>
      <vt:lpstr>Resource Infrastructures What is needed now?</vt:lpstr>
      <vt:lpstr>How was this input gathered</vt:lpstr>
      <vt:lpstr>The general feeling </vt:lpstr>
      <vt:lpstr>Open Resource Infrastructure</vt:lpstr>
      <vt:lpstr>Metadata and documentation</vt:lpstr>
      <vt:lpstr>Services and functionalities for an Open Resource Infrastructure</vt:lpstr>
      <vt:lpstr>Services and functionalities for an Open Resource Infrastructure</vt:lpstr>
      <vt:lpstr>Sharing resources – results from the Barcelona session</vt:lpstr>
      <vt:lpstr>Sharing resources – results from the Barcelona session</vt:lpstr>
      <vt:lpstr>Other voices from the community</vt:lpstr>
    </vt:vector>
  </TitlesOfParts>
  <Company>CNR-ILC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LREC Map Metadata</dc:title>
  <dc:creator>Utente della copia di valutazione di Office 2004</dc:creator>
  <cp:lastModifiedBy>Utente della copia di valutazione di Office 2004</cp:lastModifiedBy>
  <cp:revision>48</cp:revision>
  <dcterms:created xsi:type="dcterms:W3CDTF">2010-05-22T12:37:58Z</dcterms:created>
  <dcterms:modified xsi:type="dcterms:W3CDTF">2010-05-22T12:39:20Z</dcterms:modified>
</cp:coreProperties>
</file>