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7" r:id="rId2"/>
    <p:sldId id="268" r:id="rId3"/>
    <p:sldId id="283" r:id="rId4"/>
    <p:sldId id="284" r:id="rId5"/>
    <p:sldId id="293" r:id="rId6"/>
    <p:sldId id="285" r:id="rId7"/>
    <p:sldId id="288" r:id="rId8"/>
    <p:sldId id="294" r:id="rId9"/>
    <p:sldId id="275" r:id="rId10"/>
    <p:sldId id="276" r:id="rId11"/>
    <p:sldId id="290" r:id="rId12"/>
    <p:sldId id="277" r:id="rId13"/>
    <p:sldId id="266" r:id="rId14"/>
    <p:sldId id="278" r:id="rId15"/>
    <p:sldId id="291" r:id="rId16"/>
    <p:sldId id="295" r:id="rId17"/>
    <p:sldId id="296" r:id="rId18"/>
    <p:sldId id="289" r:id="rId19"/>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7" d="100"/>
          <a:sy n="67" d="100"/>
        </p:scale>
        <p:origin x="-22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D307010-13E6-4DA1-AA6D-7EDDB3779B6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584D5DE8-94D4-489D-9D33-C87805E2D966}" type="slidenum">
              <a:rPr lang="en-GB" smtClean="0"/>
              <a:pPr/>
              <a:t>3</a:t>
            </a:fld>
            <a:endParaRPr lang="en-GB"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914400" y="4343400"/>
            <a:ext cx="5029200" cy="4114800"/>
          </a:xfrm>
          <a:noFill/>
          <a:ln/>
        </p:spPr>
        <p:txBody>
          <a:bodyPr/>
          <a:lstStyle/>
          <a:p>
            <a:pPr algn="just" eaLnBrk="1" hangingPunct="1">
              <a:lnSpc>
                <a:spcPct val="80000"/>
              </a:lnSpc>
            </a:pPr>
            <a:r>
              <a:rPr lang="en-GB" sz="800" dirty="0" smtClean="0"/>
              <a:t>South Africa (SA), often called the “rainbow nation”, is a country that epitomises diversity in various forms, the most prominent of which are ethnicity and language. There are roughly twenty five languages spoken in South Africa, </a:t>
            </a:r>
            <a:r>
              <a:rPr lang="en-GB" sz="800" b="1" dirty="0" smtClean="0"/>
              <a:t>of these 11 have been declared as official languages</a:t>
            </a:r>
            <a:r>
              <a:rPr lang="en-GB" sz="800" dirty="0" smtClean="0"/>
              <a:t> based on the grounds that their usage includes about 98% of the total population (DAC, 2002). The eleven official languages are isiNdebele, isiXhosa, isiZulu and siSwati, Sesotho, </a:t>
            </a:r>
            <a:r>
              <a:rPr lang="en-GB" sz="800" dirty="0" err="1" smtClean="0"/>
              <a:t>Sepedi</a:t>
            </a:r>
            <a:r>
              <a:rPr lang="en-GB" sz="800" dirty="0" smtClean="0"/>
              <a:t> and Setswana, Tshivenda, Xitsonga, English and Afrikaans.</a:t>
            </a:r>
          </a:p>
          <a:p>
            <a:pPr algn="just" eaLnBrk="1" hangingPunct="1">
              <a:lnSpc>
                <a:spcPct val="80000"/>
              </a:lnSpc>
            </a:pPr>
            <a:endParaRPr lang="en-GB" sz="800" dirty="0" smtClean="0"/>
          </a:p>
          <a:p>
            <a:pPr algn="just" eaLnBrk="1" hangingPunct="1">
              <a:lnSpc>
                <a:spcPct val="80000"/>
              </a:lnSpc>
            </a:pPr>
            <a:r>
              <a:rPr lang="en-GB" sz="800" dirty="0" smtClean="0"/>
              <a:t>Human language technologies (HLT) can be described as the set of technologies that apply the knowledge of language for the development of computer systems; that can recognise, understand, interpret and generate human language in all forms. It includes technologies as automatic speech recognition, text-to-speech and machine translation. </a:t>
            </a:r>
          </a:p>
          <a:p>
            <a:pPr algn="just" eaLnBrk="1" hangingPunct="1">
              <a:lnSpc>
                <a:spcPct val="80000"/>
              </a:lnSpc>
            </a:pPr>
            <a:endParaRPr lang="en-GB" sz="800" dirty="0" smtClean="0"/>
          </a:p>
          <a:p>
            <a:pPr algn="just" eaLnBrk="1" hangingPunct="1">
              <a:lnSpc>
                <a:spcPct val="80000"/>
              </a:lnSpc>
            </a:pPr>
            <a:r>
              <a:rPr lang="en-GB" sz="800" dirty="0" smtClean="0"/>
              <a:t>The HLT landscape in South Africa is made up of a relatively young research and development (R&amp;D) community (universities and science councils) and a handful of companies in the private sector. Numerous local R&amp;D activities have been taking place with many instances of international recognition for the quality and impact of work and South Africa has invested a reasonable amount of capital into the development of HLT. However, in contrast, the </a:t>
            </a:r>
            <a:r>
              <a:rPr lang="en-GB" sz="800" b="1" dirty="0" smtClean="0"/>
              <a:t>potential for impact that HLT has, as an enabling technology, across various application domains is not aligned with the current scale of HLT activities in the country. Service delivery, disabled, economic development, cultural diversity, skills creation, jobs. </a:t>
            </a:r>
          </a:p>
          <a:p>
            <a:pPr algn="just" eaLnBrk="1" hangingPunct="1">
              <a:lnSpc>
                <a:spcPct val="80000"/>
              </a:lnSpc>
            </a:pPr>
            <a:endParaRPr lang="en-GB" sz="800" b="1" dirty="0" smtClean="0"/>
          </a:p>
          <a:p>
            <a:pPr eaLnBrk="1" hangingPunct="1">
              <a:lnSpc>
                <a:spcPct val="80000"/>
              </a:lnSpc>
            </a:pPr>
            <a:r>
              <a:rPr lang="en-GB" sz="800" dirty="0" smtClean="0"/>
              <a:t>Over the past few years, a number of planning activities have been undertaken (including a series of consultations involving government, industry, national research laboratories, and academics) to develop the HLT field as a national collaborative activity. These include:</a:t>
            </a:r>
          </a:p>
          <a:p>
            <a:pPr eaLnBrk="1" hangingPunct="1">
              <a:lnSpc>
                <a:spcPct val="80000"/>
              </a:lnSpc>
            </a:pPr>
            <a:r>
              <a:rPr lang="en-GB" sz="800" dirty="0" smtClean="0"/>
              <a:t>The DAC confirmed the need to advance HLT in the South African context by developing and establishing the national HLT Strategy. </a:t>
            </a:r>
          </a:p>
          <a:p>
            <a:pPr eaLnBrk="1" hangingPunct="1">
              <a:lnSpc>
                <a:spcPct val="80000"/>
              </a:lnSpc>
            </a:pPr>
            <a:r>
              <a:rPr lang="en-GB" sz="800" dirty="0" smtClean="0"/>
              <a:t>The Department of Science and Technology (DST) also identified HLT as a key technology during its ‘DST Technology </a:t>
            </a:r>
            <a:r>
              <a:rPr lang="en-GB" sz="800" dirty="0" err="1" smtClean="0"/>
              <a:t>Roadmapping</a:t>
            </a:r>
            <a:r>
              <a:rPr lang="en-GB" sz="800" dirty="0" smtClean="0"/>
              <a:t>’ process (</a:t>
            </a:r>
            <a:r>
              <a:rPr lang="en-GB" sz="800" dirty="0" err="1" smtClean="0"/>
              <a:t>Davel</a:t>
            </a:r>
            <a:r>
              <a:rPr lang="en-GB" sz="800" dirty="0" smtClean="0"/>
              <a:t>, Barnard &amp; </a:t>
            </a:r>
            <a:r>
              <a:rPr lang="en-GB" sz="800" dirty="0" err="1" smtClean="0"/>
              <a:t>Kuun</a:t>
            </a:r>
            <a:r>
              <a:rPr lang="en-GB" sz="800" dirty="0" smtClean="0"/>
              <a:t>, 2007). </a:t>
            </a:r>
          </a:p>
          <a:p>
            <a:pPr eaLnBrk="1" hangingPunct="1">
              <a:lnSpc>
                <a:spcPct val="80000"/>
              </a:lnSpc>
            </a:pPr>
            <a:r>
              <a:rPr lang="en-GB" sz="800" dirty="0" smtClean="0"/>
              <a:t>The DST sponsored a national workshop on HLT in 2005 where a national HLT roadmap was developed to guide research and development in HLT for the next ten years (2005-2015). </a:t>
            </a:r>
          </a:p>
          <a:p>
            <a:pPr eaLnBrk="1" hangingPunct="1">
              <a:lnSpc>
                <a:spcPct val="80000"/>
              </a:lnSpc>
            </a:pPr>
            <a:r>
              <a:rPr lang="en-GB" sz="800" dirty="0" smtClean="0"/>
              <a:t>The workshop also led to discussions around national collaborative working groups to focus efforts around core technologies and resources. The workshop also acquainted HLT researchers and stakeholders with national initiatives which were likely to support the development of HLT in South Africa (Barnard, 2005). </a:t>
            </a:r>
          </a:p>
          <a:p>
            <a:pPr eaLnBrk="1" hangingPunct="1">
              <a:lnSpc>
                <a:spcPct val="80000"/>
              </a:lnSpc>
            </a:pPr>
            <a:r>
              <a:rPr lang="en-GB" sz="800" dirty="0" smtClean="0"/>
              <a:t>In order to align and strengthen the national HLT research activities, DST provided financial support for the establishment of the National HLT Network (NHN) in 2006/7. The NHN is a collaborative effort which aims to strengthen synergies between HLT research practitioners in South Africa (SA). Currently, the members of the NHN are most of the major South African tertiary institutions and research councils who are actively involved in HLT R&amp;D activities.</a:t>
            </a:r>
          </a:p>
          <a:p>
            <a:pPr eaLnBrk="1" hangingPunct="1">
              <a:lnSpc>
                <a:spcPct val="80000"/>
              </a:lnSpc>
            </a:pPr>
            <a:r>
              <a:rPr lang="en-GB" sz="800" dirty="0" smtClean="0"/>
              <a:t>In November 2008, a workshop titled The “HLT Collaboration between South Africa and the Low Countries” was organised by NHN and the Dutch Language Union. Various aspects of HLT were discussed ranging from policy-making, R&amp;D status, industry activities, educational &amp; training opportunities and HLT road-mapping. The workshop aimed to stimulate and strengthen the cooperation between South Africa and the Dutch-speaking region in the field of HLT. Attendees included representatives from the South African, Dutch and Flemish HLT communities (science, business and government).</a:t>
            </a:r>
          </a:p>
          <a:p>
            <a:pPr eaLnBrk="1" hangingPunct="1">
              <a:lnSpc>
                <a:spcPct val="80000"/>
              </a:lnSpc>
            </a:pPr>
            <a:r>
              <a:rPr lang="en-GB" sz="800" dirty="0" smtClean="0"/>
              <a:t>Much recently, in 2009 the DAC has initiated the process of establishing a National Centre for HLT (NCHLT) which will support and enable the development of HLT resources for all the official languages of South Africa. </a:t>
            </a:r>
          </a:p>
          <a:p>
            <a:pPr algn="just" eaLnBrk="1" hangingPunct="1">
              <a:lnSpc>
                <a:spcPct val="80000"/>
              </a:lnSpc>
            </a:pPr>
            <a:endParaRPr lang="en-GB" sz="8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p:spPr>
        <p:txBody>
          <a:bodyPr/>
          <a:lstStyle/>
          <a:p>
            <a:r>
              <a:rPr lang="en-GB" dirty="0" smtClean="0"/>
              <a:t>Therefore, despite a number of efforts by government and the R&amp;D community, South Africa has not yet been able to maximise on the opportunities of </a:t>
            </a:r>
            <a:r>
              <a:rPr lang="en-GB" dirty="0" err="1" smtClean="0"/>
              <a:t>HLT</a:t>
            </a:r>
            <a:r>
              <a:rPr lang="en-GB" dirty="0" smtClean="0"/>
              <a:t> and create a thriving </a:t>
            </a:r>
            <a:r>
              <a:rPr lang="en-GB" dirty="0" err="1" smtClean="0"/>
              <a:t>HLT</a:t>
            </a:r>
            <a:r>
              <a:rPr lang="en-GB" dirty="0" smtClean="0"/>
              <a:t> industry. One of the key challenges in addressing this problem is the perceived fragmentation of the R&amp;D activities in this domain: there is insufficient codified knowledge about the currently available South African </a:t>
            </a:r>
            <a:r>
              <a:rPr lang="en-GB" dirty="0" err="1" smtClean="0"/>
              <a:t>HLT</a:t>
            </a:r>
            <a:r>
              <a:rPr lang="en-GB" dirty="0" smtClean="0"/>
              <a:t> resources and applications.  Hence, in 2009 </a:t>
            </a:r>
            <a:r>
              <a:rPr lang="en-GB" dirty="0" err="1" smtClean="0"/>
              <a:t>NHN</a:t>
            </a:r>
            <a:r>
              <a:rPr lang="en-GB" dirty="0" smtClean="0"/>
              <a:t> undertook a large-scale technology audit for the </a:t>
            </a:r>
            <a:r>
              <a:rPr lang="en-GB" dirty="0" err="1" smtClean="0"/>
              <a:t>HLT</a:t>
            </a:r>
            <a:r>
              <a:rPr lang="en-GB" dirty="0" smtClean="0"/>
              <a:t> landscape in South Africa (henceforth </a:t>
            </a:r>
            <a:r>
              <a:rPr lang="en-GB" dirty="0" err="1" smtClean="0"/>
              <a:t>SAHLTA</a:t>
            </a:r>
            <a:r>
              <a:rPr lang="en-GB" dirty="0" smtClean="0"/>
              <a:t>).  The need for a technology audit is evident in the </a:t>
            </a:r>
            <a:r>
              <a:rPr lang="en-GB" dirty="0" err="1" smtClean="0"/>
              <a:t>HLT</a:t>
            </a:r>
            <a:r>
              <a:rPr lang="en-GB" dirty="0" smtClean="0"/>
              <a:t> community where discourse with respect to R&amp;D is vibrant, but with a lack of a unified picture which presents the technological profile of the South African </a:t>
            </a:r>
            <a:r>
              <a:rPr lang="en-GB" dirty="0" err="1" smtClean="0"/>
              <a:t>HLT</a:t>
            </a:r>
            <a:r>
              <a:rPr lang="en-GB" dirty="0" smtClean="0"/>
              <a:t> landscape. Such a picture would allow the research fraternity to closely align their research activities with each other, encourage collaborations and sharing of language resources (</a:t>
            </a:r>
            <a:r>
              <a:rPr lang="en-GB" dirty="0" err="1" smtClean="0"/>
              <a:t>LRs</a:t>
            </a:r>
            <a:r>
              <a:rPr lang="en-GB" dirty="0" smtClean="0"/>
              <a:t>), and identify technologies that are capable of being commercialised. Thus, the objective of our study was to codify and present a profile of </a:t>
            </a:r>
            <a:r>
              <a:rPr lang="en-GB" dirty="0" err="1" smtClean="0"/>
              <a:t>HLT</a:t>
            </a:r>
            <a:r>
              <a:rPr lang="en-GB" dirty="0" smtClean="0"/>
              <a:t> components in the South African R&amp;D environment. This article aims to provide an overview of the </a:t>
            </a:r>
            <a:r>
              <a:rPr lang="en-GB" dirty="0" err="1" smtClean="0"/>
              <a:t>SAHLTA</a:t>
            </a:r>
            <a:r>
              <a:rPr lang="en-GB" dirty="0" smtClean="0"/>
              <a:t> process, as well as to present a selection of the results (cf. Sharma Grover (2009) for an extensive report). </a:t>
            </a:r>
          </a:p>
          <a:p>
            <a:endParaRPr lang="en-GB" dirty="0" smtClean="0"/>
          </a:p>
        </p:txBody>
      </p:sp>
      <p:sp>
        <p:nvSpPr>
          <p:cNvPr id="21507" name="Slide Number Placeholder 3"/>
          <p:cNvSpPr>
            <a:spLocks noGrp="1"/>
          </p:cNvSpPr>
          <p:nvPr>
            <p:ph type="sldNum" sz="quarter" idx="5"/>
          </p:nvPr>
        </p:nvSpPr>
        <p:spPr>
          <a:noFill/>
        </p:spPr>
        <p:txBody>
          <a:bodyPr/>
          <a:lstStyle/>
          <a:p>
            <a:fld id="{A5296A5F-CCD5-48FE-B9C3-F0B0BBFD299D}" type="slidenum">
              <a:rPr lang="en-GB" smtClean="0"/>
              <a:pPr/>
              <a:t>4</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79DA24A4-008B-4868-BAEC-04F878D5FE2A}" type="slidenum">
              <a:rPr lang="en-GB" smtClean="0"/>
              <a:pPr/>
              <a:t>5</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85464497-3DFE-42E4-8761-B2689875C47C}" type="slidenum">
              <a:rPr lang="en-GB" smtClean="0"/>
              <a:pPr/>
              <a:t>6</a:t>
            </a:fld>
            <a:endParaRPr lang="en-GB" smtClean="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3400"/>
            <a:ext cx="5029200" cy="4114800"/>
          </a:xfrm>
          <a:noFill/>
          <a:ln/>
        </p:spPr>
        <p:txBody>
          <a:bodyPr/>
          <a:lstStyle/>
          <a:p>
            <a:pPr eaLnBrk="1" hangingPunct="1"/>
            <a:r>
              <a:rPr lang="en-GB" dirty="0" smtClean="0"/>
              <a:t>The final inventory criteria framework described above the basis for the HLT audit questionnaire which gathered data on all 11 official languages of SA. Prior to roll-out the questionnaire was piloted with a few HLT experts, an exercise that helped to identify fields which could potentially be easily misinterpreted. To further aid participants (and stimulate response rate) example entries which illustrated how to record information for a HLT component, were provided for each category (data, modules, applications).</a:t>
            </a:r>
          </a:p>
          <a:p>
            <a:pPr eaLnBrk="1" hangingPunct="1"/>
            <a:r>
              <a:rPr lang="en-GB" dirty="0" smtClean="0"/>
              <a:t>The South African HLT audit questionnaire was circulated in an electronic format amongst the identified major HLT players in the country. Organisations approached were classified as primary and secondary participants, in terms of their core HLT related activities. We contacted 15 primary organisations (universities, science councils, companies) and 12 secondary (national lexicography units, government departments) and received responses from 12 and 4 of these respectively. </a:t>
            </a:r>
          </a:p>
          <a:p>
            <a:pPr eaLnBrk="1" hangingPunct="1"/>
            <a:endParaRPr lang="en-GB" dirty="0" smtClean="0"/>
          </a:p>
          <a:p>
            <a:pPr eaLnBrk="1" hangingPunct="1"/>
            <a:r>
              <a:rPr lang="en-GB" dirty="0" smtClean="0"/>
              <a:t>The audit questionnaire was sent to all major HLT role-players in the country. Organisations approached were classified as primary or secondary participants, based on their historical core HLT competence in R&amp;D (see Table 1). Participants were sent a list of the HLT components identified at their institution (as identified in the high-level inventory), and were requested to fill out all sections, and indicate its details for all eleven languages. All primary participants were paid a minimal honorarium to compensate for the considerable effort that was required from them.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889B6BE-33EB-4C58-9605-996969A79BDD}" type="slidenum">
              <a:rPr lang="en-GB" smtClean="0"/>
              <a:pPr/>
              <a:t>7</a:t>
            </a:fld>
            <a:endParaRPr lang="en-GB"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xfrm>
            <a:off x="914400" y="4343400"/>
            <a:ext cx="5029200" cy="4114800"/>
          </a:xfrm>
          <a:noFill/>
          <a:ln/>
        </p:spPr>
        <p:txBody>
          <a:bodyPr/>
          <a:lstStyle/>
          <a:p>
            <a:r>
              <a:rPr lang="en-US" smtClean="0"/>
              <a:t>The HLT Component Index provides an alternative perspective on the quantity of activity taking place within each of the data, modules, and applications on a HLT component grouping level (e.g. pronunciation resources) and is calculated as follows: </a:t>
            </a:r>
            <a:endParaRPr lang="en-GB" smtClean="0"/>
          </a:p>
          <a:p>
            <a:r>
              <a:rPr lang="en-US" smtClean="0"/>
              <a:t> </a:t>
            </a:r>
            <a:endParaRPr lang="en-GB" smtClean="0"/>
          </a:p>
          <a:p>
            <a:r>
              <a:rPr lang="en-US" smtClean="0"/>
              <a:t>HLT Component Index =      Maturity Index (per item grouping) + </a:t>
            </a:r>
            <a:endParaRPr lang="en-GB" smtClean="0"/>
          </a:p>
          <a:p>
            <a:r>
              <a:rPr lang="en-US" smtClean="0"/>
              <a:t>                                               Accessibility Index (per item grouping)                                          (5)</a:t>
            </a:r>
            <a:endParaRPr lang="en-GB" smtClean="0"/>
          </a:p>
          <a:p>
            <a:r>
              <a:rPr lang="en-US" smtClean="0"/>
              <a:t> </a:t>
            </a:r>
            <a:endParaRPr lang="en-GB" smtClean="0"/>
          </a:p>
          <a:p>
            <a:r>
              <a:rPr lang="en-US" smtClean="0"/>
              <a:t>The HLT Component Indexes for all languages are plotted in a grid using a bubble plot (figures 3, 4 and 5). The value of the HLT Component Index for a particular component grouping determines the size of the bubble i.e. the higher the index the larger the bubble. However, it is important to note that the size of the bubbles plotted within a plot is proportional to the highest value of the HLT Component Index within the entire plot. Thus, this index provides a relative comparison of the HLT activity within the various groupings of data, modules or applications within a single plot, as opposed to an absolute comparison of languages. </a:t>
            </a:r>
            <a:endParaRPr lang="en-GB" smtClean="0"/>
          </a:p>
          <a:p>
            <a:r>
              <a:rPr lang="en-US" smtClean="0"/>
              <a:t> </a:t>
            </a:r>
            <a:endParaRPr lang="en-GB" smtClean="0"/>
          </a:p>
          <a:p>
            <a:r>
              <a:rPr lang="en-GB" smtClean="0"/>
              <a:t>Figure 3 depicts the plot for the HLT Component Indexes for data, where aligned multilingual text corpora have the highest HLT component index score (which implies the greatest quantity of mature and accessible activities), followed by ‘lexica’ and so forth. In general it can be seen that speech data resources (in red) have less activity compared to text resources (in blue). The figure also reveals that although there may be activity in many of the data sub-categories (e.g. ‘semantic networks and formalised grammars’), it is very small (implying less maturity and accessibility) or does not exist across all the languages. </a:t>
            </a:r>
          </a:p>
          <a:p>
            <a:r>
              <a:rPr lang="en-US" smtClean="0"/>
              <a:t>The Maturity Index and Accessibility Index used here are calculated for each grouping of HLT components within data, modules and applications, for example, lexica, corpora, morphological analysis, translation, etc. </a:t>
            </a:r>
            <a:endParaRPr lang="en-GB" smtClean="0"/>
          </a:p>
          <a:p>
            <a:r>
              <a:rPr lang="en-US" smtClean="0"/>
              <a:t> </a:t>
            </a:r>
            <a:endParaRPr lang="en-GB" smtClean="0"/>
          </a:p>
          <a:p>
            <a:pPr eaLnBrk="1" hangingPunct="1">
              <a:lnSpc>
                <a:spcPct val="80000"/>
              </a:lnSpc>
            </a:pPr>
            <a:endParaRPr lang="en-GB" smtClean="0"/>
          </a:p>
          <a:p>
            <a:pPr eaLnBrk="1" hangingPunct="1">
              <a:lnSpc>
                <a:spcPct val="80000"/>
              </a:lnSpc>
            </a:pPr>
            <a:r>
              <a:rPr lang="en-US" smtClean="0"/>
              <a:t>The HLT Component Index also allows HLT practitioners to ascertain areas where further work is required across the different languages. Figure 4 represents the plot of the HLT Component Indexes for modules. For example, from this figure, a funding agency could deduce that money should rather be invested in, for example, syntactic analysis, than in grapheme-to-phoneme conversion; or that special attention should be given to morphological analysis of Sesotho, Xitsonga and Tshivenda. It should be noted that the relative size of a bubble does not necessarily indicate that technologies in that component grouping or for that language is mature in itself (in comparison to maturity of HLT in the developed world) – it is rather an indication of the status of HLT activity within the South African languages relative to each other (and also not relative to other world languages).</a:t>
            </a:r>
            <a:endParaRPr lang="en-GB" smtClean="0"/>
          </a:p>
          <a:p>
            <a:pPr eaLnBrk="1" hangingPunct="1">
              <a:lnSpc>
                <a:spcPct val="80000"/>
              </a:lnSpc>
            </a:pPr>
            <a:endParaRPr lang="en-US" smtClean="0"/>
          </a:p>
          <a:p>
            <a:r>
              <a:rPr lang="en-GB" smtClean="0"/>
              <a:t>Figure 4 reveals that the largest amount of activity is in the field of ‘morphological analysis’ in Afrikaans, as well as in text-based and speech-based tools which are language-independent. In general there is some medium-scale activity in the basic HLT modules for both the text (in blue) and speech (in red) domains, such as grapheme-to-phoneme converters, text processing, morphological analysis, speech recognition, and text-to-speech respectively, whilst the more advanced HLT modules are mostly non-existent or are barely available for a few languages or with very little activity. </a:t>
            </a:r>
          </a:p>
          <a:p>
            <a:r>
              <a:rPr lang="en-GB" smtClean="0"/>
              <a:t> </a:t>
            </a:r>
          </a:p>
          <a:p>
            <a:r>
              <a:rPr lang="en-GB" smtClean="0"/>
              <a:t>Figure 5 illustrates the HLT Component Indexes for text (in blue) and speech (in red) applications. The greatest quantity of activity (more mature and accessible) is in the reference works (text) for Afrikaans and English, as well as in telephony-based services in English. There is some medium-scale activity in the document production, translation, CALL, and accessibility areas for the text and speech domains respectively. A number of speech-based applications have very few activities in English, Afrikaans and IsiXhosa, since these applications are in their early development phases. </a:t>
            </a:r>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r>
              <a:rPr lang="en-GB" smtClean="0"/>
              <a:t>Secondly, we also conducted an activity summary analysis that provides an alternative perspective of the </a:t>
            </a:r>
            <a:r>
              <a:rPr lang="en-GB" b="1" smtClean="0"/>
              <a:t>quantity of activity taking place within each of the data, modules, and applications categories on a topical/area level;</a:t>
            </a:r>
            <a:r>
              <a:rPr lang="en-GB" smtClean="0"/>
              <a:t> this </a:t>
            </a:r>
            <a:r>
              <a:rPr lang="en-GB" b="1" smtClean="0"/>
              <a:t>allows HLT practitioners to ascertain areas where further work is required across the different languages.</a:t>
            </a:r>
            <a:r>
              <a:rPr lang="en-GB" smtClean="0"/>
              <a:t> Figure 2 represents the results of the activity summary analysis for modules. In interpreting Figure 2, it is important to note that the size of the bubbles plotted is proportional to the highest value of the final HLT index within the entire modules category . </a:t>
            </a:r>
          </a:p>
          <a:p>
            <a:pPr eaLnBrk="1" hangingPunct="1">
              <a:lnSpc>
                <a:spcPct val="80000"/>
              </a:lnSpc>
            </a:pPr>
            <a:r>
              <a:rPr lang="en-GB" smtClean="0"/>
              <a:t>Thus, the </a:t>
            </a:r>
            <a:r>
              <a:rPr lang="en-GB" b="1" smtClean="0"/>
              <a:t>activity summary analysis provides a relative comparison of the HLT activity within the various kinds of modules, as opposed to an absolute comparison of languages.</a:t>
            </a:r>
            <a:r>
              <a:rPr lang="en-GB" smtClean="0"/>
              <a:t> For example, from Figure 2 a funding agency could deduce that money should rather be invested in, for example, syntactic analysis, than in grapheme-to-phoneme conversion; or that special attention should be given to morphological analysis of Sesotho, Xitsonga and Tshivenda. </a:t>
            </a:r>
            <a:r>
              <a:rPr lang="en-GB" b="1" smtClean="0"/>
              <a:t>It should be noted that the relative size of a bubble does not necessarily indicate that technologies in that section or for that language is mature – it is merely an indication of technologies and languages relative to each other (and also not relative to other world languages).</a:t>
            </a:r>
          </a:p>
          <a:p>
            <a:pPr eaLnBrk="1" hangingPunct="1">
              <a:lnSpc>
                <a:spcPct val="80000"/>
              </a:lnSpc>
            </a:pPr>
            <a:endParaRPr lang="en-GB" b="1" smtClean="0"/>
          </a:p>
          <a:p>
            <a:pPr eaLnBrk="1" hangingPunct="1">
              <a:lnSpc>
                <a:spcPct val="80000"/>
              </a:lnSpc>
            </a:pPr>
            <a:r>
              <a:rPr lang="en-GB" sz="800" smtClean="0"/>
              <a:t>Figure 5.30 depicts the summary of HLT activity for ‘Data’, which is based on the ‘Final HLT Index’ scores derived for item groupings of sub-categories within the Data category (in Appendix D). The HLT activity summary approach provides an alternative perspective of the quantity and quality of the activity taking place within the ‘Data’ category on a topical/area level, thus allowing HLT practitioners to ascertain areas where further work is required across the different languages. In the interpretation of this figure, it is important to note that the size of the bubbles plotted is proportional to the highest value of the final HLT index within the entire data category. Thus, the activity summary analysis provides a relative comparison of the HLT activity within the Data category in the different languages as opposed to an absolute comparison. Hence, for example, whilst Afrikaans when compared to other South African languages has the greatest amount of HLT activity (highest final HLT index score) but in comparison to the average HLT activity of other world languages Afrikaans is still in the infancy of its HLT development. </a:t>
            </a:r>
          </a:p>
          <a:p>
            <a:pPr eaLnBrk="1" hangingPunct="1">
              <a:lnSpc>
                <a:spcPct val="80000"/>
              </a:lnSpc>
            </a:pPr>
            <a:endParaRPr lang="en-GB" sz="800" smtClean="0"/>
          </a:p>
          <a:p>
            <a:pPr eaLnBrk="1" hangingPunct="1">
              <a:lnSpc>
                <a:spcPct val="80000"/>
              </a:lnSpc>
            </a:pPr>
            <a:r>
              <a:rPr lang="en-GB" sz="800" smtClean="0"/>
              <a:t>As can be observed from figure 5.30, within the data category ‘multilingual text corpora: aligned’ have the highest final HLT index score (which implies the greatest quantity of mature and accessible activities), followed by lexica and so forth. In general it can be seen that speech data resources (in red) are have less activity as compared to text resources (in blue). The figure also reveals that though there maybe activity in many of the data category’s sub-categories (e.g. ‘semantic networks and formalised grammars’), however it may be very small (implying less maturity and accessibility) or does not exist for all of the languages. </a:t>
            </a:r>
          </a:p>
          <a:p>
            <a:pPr eaLnBrk="1" hangingPunct="1">
              <a:lnSpc>
                <a:spcPct val="80000"/>
              </a:lnSpc>
            </a:pPr>
            <a:endParaRPr lang="en-GB" sz="800" smtClean="0"/>
          </a:p>
          <a:p>
            <a:pPr eaLnBrk="1" hangingPunct="1">
              <a:lnSpc>
                <a:spcPct val="80000"/>
              </a:lnSpc>
            </a:pPr>
            <a:r>
              <a:rPr lang="en-GB" sz="800" smtClean="0"/>
              <a:t>A similar activity summary analysis was performed for the HLT modules and is shown in figure 5.31. This reveals that the largest amount of activity is in the field (item grouping) of ‘morphological analysis’ in Afrikaans as well as in text-based tools and speech-based tools which are language independent. In general there is some medium scale activities in the basic HLT modules for both the text (in blue) and speech (in red) domains; for example; grapheme to phoneme converters, text processing, morphological analysis and basic speech recognition, text to speech respectively. Whilst the more advanced HLT modules are mostly non-existent or are barely available for a few languages or with very small activity. </a:t>
            </a:r>
          </a:p>
          <a:p>
            <a:pPr eaLnBrk="1" hangingPunct="1">
              <a:lnSpc>
                <a:spcPct val="80000"/>
              </a:lnSpc>
            </a:pPr>
            <a:r>
              <a:rPr lang="en-GB" sz="800" smtClean="0"/>
              <a:t>Figure 5.32 illustrates the activity summary analysis for text (in blue) and speech (in red) HLT applications. The greatest quantity of activity (more mature and accessible) is in the reference works (text) for Afrikaans and English as well as in telephony-based services in English. There is some medium scale activity in the document production, translation, CALL areas and accessibility for the text and speech domains respectively. A number of speech based applications have very few activities in English, Afrikaans and IsiXhosa, since these applications are in their early development phases</a:t>
            </a:r>
          </a:p>
          <a:p>
            <a:pPr eaLnBrk="1" hangingPunct="1">
              <a:lnSpc>
                <a:spcPct val="80000"/>
              </a:lnSpc>
            </a:pPr>
            <a:r>
              <a:rPr lang="en-GB" sz="800" smtClean="0"/>
              <a:t>In conclusion, the ‘maturity index’, ‘accessibility index’, ‘final HLT index’ and the ‘comparative HLT activity’ analysis present complementary perspectives to the HLT role-players and stakeholders for evaluating the status of the South African official languages. It was found that Afrikaans leads the HLT development, followed by English (South African), thereafter with isiZulu, isiXhosa, Sepedi, Setswana, Sesotho with almost similar development and finally Tshivenda, Siswati, isiNdebele and Xitsonga which have the least HLT development. Nonetheless, it is crucial to note that whilst Afrikaans and English may be leading in comparison to average HLT development of other world languages their activity is still in the very basic stages with barely any work in the advanced HLT areas (this is confirmed by the results in tables 5.30, 5.31 and 5.32).</a:t>
            </a:r>
          </a:p>
          <a:p>
            <a:pPr eaLnBrk="1" hangingPunct="1">
              <a:lnSpc>
                <a:spcPct val="80000"/>
              </a:lnSpc>
            </a:pPr>
            <a:endParaRPr lang="en-GB" sz="800" smtClean="0"/>
          </a:p>
          <a:p>
            <a:pPr eaLnBrk="1" hangingPunct="1">
              <a:lnSpc>
                <a:spcPct val="80000"/>
              </a:lnSpc>
            </a:pPr>
            <a:r>
              <a:rPr lang="en-GB" smtClean="0"/>
              <a:t>Similar to the above results and representations, we have also developed a maturity index, an accessibility index, a detailed HLT inventory analysis (per sub-category within data, modules, applications), and a gap analysis on the current state versus the preliminary priorities (see Sharma (2009) for comprehensive details). </a:t>
            </a:r>
          </a:p>
          <a:p>
            <a:pPr eaLnBrk="1" hangingPunct="1">
              <a:lnSpc>
                <a:spcPct val="80000"/>
              </a:lnSpc>
            </a:pPr>
            <a:r>
              <a:rPr lang="en-GB" smtClean="0"/>
              <a:t>Based on these, </a:t>
            </a:r>
            <a:r>
              <a:rPr lang="en-GB" b="1" smtClean="0"/>
              <a:t>our over-all impression of the South African HLT landscape is that very few basic LRs and applications exist across all eleven languages; it is especially the four smallest languages that lag far behind in terms of HLT development. It is also clear that there are a great many areas that lie fallow in terms of the variety, number and maturity of items, especially compared to other world languages. </a:t>
            </a:r>
            <a:endParaRPr lang="en-GB" sz="8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889B6BE-33EB-4C58-9605-996969A79BDD}" type="slidenum">
              <a:rPr lang="en-GB" smtClean="0"/>
              <a:pPr/>
              <a:t>16</a:t>
            </a:fld>
            <a:endParaRPr lang="en-GB"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xfrm>
            <a:off x="914400" y="4343400"/>
            <a:ext cx="5029200" cy="4114800"/>
          </a:xfrm>
          <a:noFill/>
          <a:ln/>
        </p:spPr>
        <p:txBody>
          <a:bodyPr/>
          <a:lstStyle/>
          <a:p>
            <a:r>
              <a:rPr lang="en-US" smtClean="0"/>
              <a:t>The HLT Component Index provides an alternative perspective on the quantity of activity taking place within each of the data, modules, and applications on a HLT component grouping level (e.g. pronunciation resources) and is calculated as follows: </a:t>
            </a:r>
            <a:endParaRPr lang="en-GB" smtClean="0"/>
          </a:p>
          <a:p>
            <a:r>
              <a:rPr lang="en-US" smtClean="0"/>
              <a:t> </a:t>
            </a:r>
            <a:endParaRPr lang="en-GB" smtClean="0"/>
          </a:p>
          <a:p>
            <a:r>
              <a:rPr lang="en-US" smtClean="0"/>
              <a:t>HLT Component Index =      Maturity Index (per item grouping) + </a:t>
            </a:r>
            <a:endParaRPr lang="en-GB" smtClean="0"/>
          </a:p>
          <a:p>
            <a:r>
              <a:rPr lang="en-US" smtClean="0"/>
              <a:t>                                               Accessibility Index (per item grouping)                                          (5)</a:t>
            </a:r>
            <a:endParaRPr lang="en-GB" smtClean="0"/>
          </a:p>
          <a:p>
            <a:r>
              <a:rPr lang="en-US" smtClean="0"/>
              <a:t> </a:t>
            </a:r>
            <a:endParaRPr lang="en-GB" smtClean="0"/>
          </a:p>
          <a:p>
            <a:r>
              <a:rPr lang="en-US" smtClean="0"/>
              <a:t>The HLT Component Indexes for all languages are plotted in a grid using a bubble plot (figures 3, 4 and 5). The value of the HLT Component Index for a particular component grouping determines the size of the bubble i.e. the higher the index the larger the bubble. However, it is important to note that the size of the bubbles plotted within a plot is proportional to the highest value of the HLT Component Index within the entire plot. Thus, this index provides a relative comparison of the HLT activity within the various groupings of data, modules or applications within a single plot, as opposed to an absolute comparison of languages. </a:t>
            </a:r>
            <a:endParaRPr lang="en-GB" smtClean="0"/>
          </a:p>
          <a:p>
            <a:r>
              <a:rPr lang="en-US" smtClean="0"/>
              <a:t> </a:t>
            </a:r>
            <a:endParaRPr lang="en-GB" smtClean="0"/>
          </a:p>
          <a:p>
            <a:r>
              <a:rPr lang="en-GB" smtClean="0"/>
              <a:t>Figure 3 depicts the plot for the HLT Component Indexes for data, where aligned multilingual text corpora have the highest HLT component index score (which implies the greatest quantity of mature and accessible activities), followed by ‘lexica’ and so forth. In general it can be seen that speech data resources (in red) have less activity compared to text resources (in blue). The figure also reveals that although there may be activity in many of the data sub-categories (e.g. ‘semantic networks and formalised grammars’), it is very small (implying less maturity and accessibility) or does not exist across all the languages. </a:t>
            </a:r>
          </a:p>
          <a:p>
            <a:r>
              <a:rPr lang="en-US" smtClean="0"/>
              <a:t>The Maturity Index and Accessibility Index used here are calculated for each grouping of HLT components within data, modules and applications, for example, lexica, corpora, morphological analysis, translation, etc. </a:t>
            </a:r>
            <a:endParaRPr lang="en-GB" smtClean="0"/>
          </a:p>
          <a:p>
            <a:r>
              <a:rPr lang="en-US" smtClean="0"/>
              <a:t> </a:t>
            </a:r>
            <a:endParaRPr lang="en-GB" smtClean="0"/>
          </a:p>
          <a:p>
            <a:pPr eaLnBrk="1" hangingPunct="1">
              <a:lnSpc>
                <a:spcPct val="80000"/>
              </a:lnSpc>
            </a:pPr>
            <a:endParaRPr lang="en-GB" smtClean="0"/>
          </a:p>
          <a:p>
            <a:pPr eaLnBrk="1" hangingPunct="1">
              <a:lnSpc>
                <a:spcPct val="80000"/>
              </a:lnSpc>
            </a:pPr>
            <a:r>
              <a:rPr lang="en-US" smtClean="0"/>
              <a:t>The HLT Component Index also allows HLT practitioners to ascertain areas where further work is required across the different languages. Figure 4 represents the plot of the HLT Component Indexes for modules. For example, from this figure, a funding agency could deduce that money should rather be invested in, for example, syntactic analysis, than in grapheme-to-phoneme conversion; or that special attention should be given to morphological analysis of Sesotho, Xitsonga and Tshivenda. It should be noted that the relative size of a bubble does not necessarily indicate that technologies in that component grouping or for that language is mature in itself (in comparison to maturity of HLT in the developed world) – it is rather an indication of the status of HLT activity within the South African languages relative to each other (and also not relative to other world languages).</a:t>
            </a:r>
            <a:endParaRPr lang="en-GB" smtClean="0"/>
          </a:p>
          <a:p>
            <a:pPr eaLnBrk="1" hangingPunct="1">
              <a:lnSpc>
                <a:spcPct val="80000"/>
              </a:lnSpc>
            </a:pPr>
            <a:endParaRPr lang="en-US" smtClean="0"/>
          </a:p>
          <a:p>
            <a:r>
              <a:rPr lang="en-GB" smtClean="0"/>
              <a:t>Figure 4 reveals that the largest amount of activity is in the field of ‘morphological analysis’ in Afrikaans, as well as in text-based and speech-based tools which are language-independent. In general there is some medium-scale activity in the basic HLT modules for both the text (in blue) and speech (in red) domains, such as grapheme-to-phoneme converters, text processing, morphological analysis, speech recognition, and text-to-speech respectively, whilst the more advanced HLT modules are mostly non-existent or are barely available for a few languages or with very little activity. </a:t>
            </a:r>
          </a:p>
          <a:p>
            <a:r>
              <a:rPr lang="en-GB" smtClean="0"/>
              <a:t> </a:t>
            </a:r>
          </a:p>
          <a:p>
            <a:r>
              <a:rPr lang="en-GB" smtClean="0"/>
              <a:t>Figure 5 illustrates the HLT Component Indexes for text (in blue) and speech (in red) applications. The greatest quantity of activity (more mature and accessible) is in the reference works (text) for Afrikaans and English, as well as in telephony-based services in English. There is some medium-scale activity in the document production, translation, CALL, and accessibility areas for the text and speech domains respectively. A number of speech-based applications have very few activities in English, Afrikaans and IsiXhosa, since these applications are in their early development phases. </a:t>
            </a:r>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r>
              <a:rPr lang="en-GB" smtClean="0"/>
              <a:t>Secondly, we also conducted an activity summary analysis that provides an alternative perspective of the </a:t>
            </a:r>
            <a:r>
              <a:rPr lang="en-GB" b="1" smtClean="0"/>
              <a:t>quantity of activity taking place within each of the data, modules, and applications categories on a topical/area level;</a:t>
            </a:r>
            <a:r>
              <a:rPr lang="en-GB" smtClean="0"/>
              <a:t> this </a:t>
            </a:r>
            <a:r>
              <a:rPr lang="en-GB" b="1" smtClean="0"/>
              <a:t>allows HLT practitioners to ascertain areas where further work is required across the different languages.</a:t>
            </a:r>
            <a:r>
              <a:rPr lang="en-GB" smtClean="0"/>
              <a:t> Figure 2 represents the results of the activity summary analysis for modules. In interpreting Figure 2, it is important to note that the size of the bubbles plotted is proportional to the highest value of the final HLT index within the entire modules category . </a:t>
            </a:r>
          </a:p>
          <a:p>
            <a:pPr eaLnBrk="1" hangingPunct="1">
              <a:lnSpc>
                <a:spcPct val="80000"/>
              </a:lnSpc>
            </a:pPr>
            <a:r>
              <a:rPr lang="en-GB" smtClean="0"/>
              <a:t>Thus, the </a:t>
            </a:r>
            <a:r>
              <a:rPr lang="en-GB" b="1" smtClean="0"/>
              <a:t>activity summary analysis provides a relative comparison of the HLT activity within the various kinds of modules, as opposed to an absolute comparison of languages.</a:t>
            </a:r>
            <a:r>
              <a:rPr lang="en-GB" smtClean="0"/>
              <a:t> For example, from Figure 2 a funding agency could deduce that money should rather be invested in, for example, syntactic analysis, than in grapheme-to-phoneme conversion; or that special attention should be given to morphological analysis of Sesotho, Xitsonga and Tshivenda. </a:t>
            </a:r>
            <a:r>
              <a:rPr lang="en-GB" b="1" smtClean="0"/>
              <a:t>It should be noted that the relative size of a bubble does not necessarily indicate that technologies in that section or for that language is mature – it is merely an indication of technologies and languages relative to each other (and also not relative to other world languages).</a:t>
            </a:r>
          </a:p>
          <a:p>
            <a:pPr eaLnBrk="1" hangingPunct="1">
              <a:lnSpc>
                <a:spcPct val="80000"/>
              </a:lnSpc>
            </a:pPr>
            <a:endParaRPr lang="en-GB" b="1" smtClean="0"/>
          </a:p>
          <a:p>
            <a:pPr eaLnBrk="1" hangingPunct="1">
              <a:lnSpc>
                <a:spcPct val="80000"/>
              </a:lnSpc>
            </a:pPr>
            <a:r>
              <a:rPr lang="en-GB" sz="800" smtClean="0"/>
              <a:t>Figure 5.30 depicts the summary of HLT activity for ‘Data’, which is based on the ‘Final HLT Index’ scores derived for item groupings of sub-categories within the Data category (in Appendix D). The HLT activity summary approach provides an alternative perspective of the quantity and quality of the activity taking place within the ‘Data’ category on a topical/area level, thus allowing HLT practitioners to ascertain areas where further work is required across the different languages. In the interpretation of this figure, it is important to note that the size of the bubbles plotted is proportional to the highest value of the final HLT index within the entire data category. Thus, the activity summary analysis provides a relative comparison of the HLT activity within the Data category in the different languages as opposed to an absolute comparison. Hence, for example, whilst Afrikaans when compared to other South African languages has the greatest amount of HLT activity (highest final HLT index score) but in comparison to the average HLT activity of other world languages Afrikaans is still in the infancy of its HLT development. </a:t>
            </a:r>
          </a:p>
          <a:p>
            <a:pPr eaLnBrk="1" hangingPunct="1">
              <a:lnSpc>
                <a:spcPct val="80000"/>
              </a:lnSpc>
            </a:pPr>
            <a:endParaRPr lang="en-GB" sz="800" smtClean="0"/>
          </a:p>
          <a:p>
            <a:pPr eaLnBrk="1" hangingPunct="1">
              <a:lnSpc>
                <a:spcPct val="80000"/>
              </a:lnSpc>
            </a:pPr>
            <a:r>
              <a:rPr lang="en-GB" sz="800" smtClean="0"/>
              <a:t>As can be observed from figure 5.30, within the data category ‘multilingual text corpora: aligned’ have the highest final HLT index score (which implies the greatest quantity of mature and accessible activities), followed by lexica and so forth. In general it can be seen that speech data resources (in red) are have less activity as compared to text resources (in blue). The figure also reveals that though there maybe activity in many of the data category’s sub-categories (e.g. ‘semantic networks and formalised grammars’), however it may be very small (implying less maturity and accessibility) or does not exist for all of the languages. </a:t>
            </a:r>
          </a:p>
          <a:p>
            <a:pPr eaLnBrk="1" hangingPunct="1">
              <a:lnSpc>
                <a:spcPct val="80000"/>
              </a:lnSpc>
            </a:pPr>
            <a:endParaRPr lang="en-GB" sz="800" smtClean="0"/>
          </a:p>
          <a:p>
            <a:pPr eaLnBrk="1" hangingPunct="1">
              <a:lnSpc>
                <a:spcPct val="80000"/>
              </a:lnSpc>
            </a:pPr>
            <a:r>
              <a:rPr lang="en-GB" sz="800" smtClean="0"/>
              <a:t>A similar activity summary analysis was performed for the HLT modules and is shown in figure 5.31. This reveals that the largest amount of activity is in the field (item grouping) of ‘morphological analysis’ in Afrikaans as well as in text-based tools and speech-based tools which are language independent. In general there is some medium scale activities in the basic HLT modules for both the text (in blue) and speech (in red) domains; for example; grapheme to phoneme converters, text processing, morphological analysis and basic speech recognition, text to speech respectively. Whilst the more advanced HLT modules are mostly non-existent or are barely available for a few languages or with very small activity. </a:t>
            </a:r>
          </a:p>
          <a:p>
            <a:pPr eaLnBrk="1" hangingPunct="1">
              <a:lnSpc>
                <a:spcPct val="80000"/>
              </a:lnSpc>
            </a:pPr>
            <a:r>
              <a:rPr lang="en-GB" sz="800" smtClean="0"/>
              <a:t>Figure 5.32 illustrates the activity summary analysis for text (in blue) and speech (in red) HLT applications. The greatest quantity of activity (more mature and accessible) is in the reference works (text) for Afrikaans and English as well as in telephony-based services in English. There is some medium scale activity in the document production, translation, CALL areas and accessibility for the text and speech domains respectively. A number of speech based applications have very few activities in English, Afrikaans and IsiXhosa, since these applications are in their early development phases</a:t>
            </a:r>
          </a:p>
          <a:p>
            <a:pPr eaLnBrk="1" hangingPunct="1">
              <a:lnSpc>
                <a:spcPct val="80000"/>
              </a:lnSpc>
            </a:pPr>
            <a:r>
              <a:rPr lang="en-GB" sz="800" smtClean="0"/>
              <a:t>In conclusion, the ‘maturity index’, ‘accessibility index’, ‘final HLT index’ and the ‘comparative HLT activity’ analysis present complementary perspectives to the HLT role-players and stakeholders for evaluating the status of the South African official languages. It was found that Afrikaans leads the HLT development, followed by English (South African), thereafter with isiZulu, isiXhosa, Sepedi, Setswana, Sesotho with almost similar development and finally Tshivenda, Siswati, isiNdebele and Xitsonga which have the least HLT development. Nonetheless, it is crucial to note that whilst Afrikaans and English may be leading in comparison to average HLT development of other world languages their activity is still in the very basic stages with barely any work in the advanced HLT areas (this is confirmed by the results in tables 5.30, 5.31 and 5.32).</a:t>
            </a:r>
          </a:p>
          <a:p>
            <a:pPr eaLnBrk="1" hangingPunct="1">
              <a:lnSpc>
                <a:spcPct val="80000"/>
              </a:lnSpc>
            </a:pPr>
            <a:endParaRPr lang="en-GB" sz="800" smtClean="0"/>
          </a:p>
          <a:p>
            <a:pPr eaLnBrk="1" hangingPunct="1">
              <a:lnSpc>
                <a:spcPct val="80000"/>
              </a:lnSpc>
            </a:pPr>
            <a:r>
              <a:rPr lang="en-GB" smtClean="0"/>
              <a:t>Similar to the above results and representations, we have also developed a maturity index, an accessibility index, a detailed HLT inventory analysis (per sub-category within data, modules, applications), and a gap analysis on the current state versus the preliminary priorities (see Sharma (2009) for comprehensive details). </a:t>
            </a:r>
          </a:p>
          <a:p>
            <a:pPr eaLnBrk="1" hangingPunct="1">
              <a:lnSpc>
                <a:spcPct val="80000"/>
              </a:lnSpc>
            </a:pPr>
            <a:r>
              <a:rPr lang="en-GB" smtClean="0"/>
              <a:t>Based on these, </a:t>
            </a:r>
            <a:r>
              <a:rPr lang="en-GB" b="1" smtClean="0"/>
              <a:t>our over-all impression of the South African HLT landscape is that very few basic LRs and applications exist across all eleven languages; it is especially the four smallest languages that lag far behind in terms of HLT development. It is also clear that there are a great many areas that lie fallow in terms of the variety, number and maturity of items, especially compared to other world languages. </a:t>
            </a:r>
            <a:endParaRPr lang="en-GB" sz="8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889B6BE-33EB-4C58-9605-996969A79BDD}" type="slidenum">
              <a:rPr lang="en-GB" smtClean="0"/>
              <a:pPr/>
              <a:t>17</a:t>
            </a:fld>
            <a:endParaRPr lang="en-GB"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xfrm>
            <a:off x="914400" y="4343400"/>
            <a:ext cx="5029200" cy="4114800"/>
          </a:xfrm>
          <a:noFill/>
          <a:ln/>
        </p:spPr>
        <p:txBody>
          <a:bodyPr/>
          <a:lstStyle/>
          <a:p>
            <a:r>
              <a:rPr lang="en-US" smtClean="0"/>
              <a:t>The HLT Component Index provides an alternative perspective on the quantity of activity taking place within each of the data, modules, and applications on a HLT component grouping level (e.g. pronunciation resources) and is calculated as follows: </a:t>
            </a:r>
            <a:endParaRPr lang="en-GB" smtClean="0"/>
          </a:p>
          <a:p>
            <a:r>
              <a:rPr lang="en-US" smtClean="0"/>
              <a:t> </a:t>
            </a:r>
            <a:endParaRPr lang="en-GB" smtClean="0"/>
          </a:p>
          <a:p>
            <a:r>
              <a:rPr lang="en-US" smtClean="0"/>
              <a:t>HLT Component Index =      Maturity Index (per item grouping) + </a:t>
            </a:r>
            <a:endParaRPr lang="en-GB" smtClean="0"/>
          </a:p>
          <a:p>
            <a:r>
              <a:rPr lang="en-US" smtClean="0"/>
              <a:t>                                               Accessibility Index (per item grouping)                                          (5)</a:t>
            </a:r>
            <a:endParaRPr lang="en-GB" smtClean="0"/>
          </a:p>
          <a:p>
            <a:r>
              <a:rPr lang="en-US" smtClean="0"/>
              <a:t> </a:t>
            </a:r>
            <a:endParaRPr lang="en-GB" smtClean="0"/>
          </a:p>
          <a:p>
            <a:r>
              <a:rPr lang="en-US" smtClean="0"/>
              <a:t>The HLT Component Indexes for all languages are plotted in a grid using a bubble plot (figures 3, 4 and 5). The value of the HLT Component Index for a particular component grouping determines the size of the bubble i.e. the higher the index the larger the bubble. However, it is important to note that the size of the bubbles plotted within a plot is proportional to the highest value of the HLT Component Index within the entire plot. Thus, this index provides a relative comparison of the HLT activity within the various groupings of data, modules or applications within a single plot, as opposed to an absolute comparison of languages. </a:t>
            </a:r>
            <a:endParaRPr lang="en-GB" smtClean="0"/>
          </a:p>
          <a:p>
            <a:r>
              <a:rPr lang="en-US" smtClean="0"/>
              <a:t> </a:t>
            </a:r>
            <a:endParaRPr lang="en-GB" smtClean="0"/>
          </a:p>
          <a:p>
            <a:r>
              <a:rPr lang="en-GB" smtClean="0"/>
              <a:t>Figure 3 depicts the plot for the HLT Component Indexes for data, where aligned multilingual text corpora have the highest HLT component index score (which implies the greatest quantity of mature and accessible activities), followed by ‘lexica’ and so forth. In general it can be seen that speech data resources (in red) have less activity compared to text resources (in blue). The figure also reveals that although there may be activity in many of the data sub-categories (e.g. ‘semantic networks and formalised grammars’), it is very small (implying less maturity and accessibility) or does not exist across all the languages. </a:t>
            </a:r>
          </a:p>
          <a:p>
            <a:r>
              <a:rPr lang="en-US" smtClean="0"/>
              <a:t>The Maturity Index and Accessibility Index used here are calculated for each grouping of HLT components within data, modules and applications, for example, lexica, corpora, morphological analysis, translation, etc. </a:t>
            </a:r>
            <a:endParaRPr lang="en-GB" smtClean="0"/>
          </a:p>
          <a:p>
            <a:r>
              <a:rPr lang="en-US" smtClean="0"/>
              <a:t> </a:t>
            </a:r>
            <a:endParaRPr lang="en-GB" smtClean="0"/>
          </a:p>
          <a:p>
            <a:pPr eaLnBrk="1" hangingPunct="1">
              <a:lnSpc>
                <a:spcPct val="80000"/>
              </a:lnSpc>
            </a:pPr>
            <a:endParaRPr lang="en-GB" smtClean="0"/>
          </a:p>
          <a:p>
            <a:pPr eaLnBrk="1" hangingPunct="1">
              <a:lnSpc>
                <a:spcPct val="80000"/>
              </a:lnSpc>
            </a:pPr>
            <a:r>
              <a:rPr lang="en-US" smtClean="0"/>
              <a:t>The HLT Component Index also allows HLT practitioners to ascertain areas where further work is required across the different languages. Figure 4 represents the plot of the HLT Component Indexes for modules. For example, from this figure, a funding agency could deduce that money should rather be invested in, for example, syntactic analysis, than in grapheme-to-phoneme conversion; or that special attention should be given to morphological analysis of Sesotho, Xitsonga and Tshivenda. It should be noted that the relative size of a bubble does not necessarily indicate that technologies in that component grouping or for that language is mature in itself (in comparison to maturity of HLT in the developed world) – it is rather an indication of the status of HLT activity within the South African languages relative to each other (and also not relative to other world languages).</a:t>
            </a:r>
            <a:endParaRPr lang="en-GB" smtClean="0"/>
          </a:p>
          <a:p>
            <a:pPr eaLnBrk="1" hangingPunct="1">
              <a:lnSpc>
                <a:spcPct val="80000"/>
              </a:lnSpc>
            </a:pPr>
            <a:endParaRPr lang="en-US" smtClean="0"/>
          </a:p>
          <a:p>
            <a:r>
              <a:rPr lang="en-GB" smtClean="0"/>
              <a:t>Figure 4 reveals that the largest amount of activity is in the field of ‘morphological analysis’ in Afrikaans, as well as in text-based and speech-based tools which are language-independent. In general there is some medium-scale activity in the basic HLT modules for both the text (in blue) and speech (in red) domains, such as grapheme-to-phoneme converters, text processing, morphological analysis, speech recognition, and text-to-speech respectively, whilst the more advanced HLT modules are mostly non-existent or are barely available for a few languages or with very little activity. </a:t>
            </a:r>
          </a:p>
          <a:p>
            <a:r>
              <a:rPr lang="en-GB" smtClean="0"/>
              <a:t> </a:t>
            </a:r>
          </a:p>
          <a:p>
            <a:r>
              <a:rPr lang="en-GB" smtClean="0"/>
              <a:t>Figure 5 illustrates the HLT Component Indexes for text (in blue) and speech (in red) applications. The greatest quantity of activity (more mature and accessible) is in the reference works (text) for Afrikaans and English, as well as in telephony-based services in English. There is some medium-scale activity in the document production, translation, CALL, and accessibility areas for the text and speech domains respectively. A number of speech-based applications have very few activities in English, Afrikaans and IsiXhosa, since these applications are in their early development phases. </a:t>
            </a:r>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endParaRPr lang="en-GB" smtClean="0"/>
          </a:p>
          <a:p>
            <a:pPr eaLnBrk="1" hangingPunct="1">
              <a:lnSpc>
                <a:spcPct val="80000"/>
              </a:lnSpc>
            </a:pPr>
            <a:r>
              <a:rPr lang="en-GB" smtClean="0"/>
              <a:t>Secondly, we also conducted an activity summary analysis that provides an alternative perspective of the </a:t>
            </a:r>
            <a:r>
              <a:rPr lang="en-GB" b="1" smtClean="0"/>
              <a:t>quantity of activity taking place within each of the data, modules, and applications categories on a topical/area level;</a:t>
            </a:r>
            <a:r>
              <a:rPr lang="en-GB" smtClean="0"/>
              <a:t> this </a:t>
            </a:r>
            <a:r>
              <a:rPr lang="en-GB" b="1" smtClean="0"/>
              <a:t>allows HLT practitioners to ascertain areas where further work is required across the different languages.</a:t>
            </a:r>
            <a:r>
              <a:rPr lang="en-GB" smtClean="0"/>
              <a:t> Figure 2 represents the results of the activity summary analysis for modules. In interpreting Figure 2, it is important to note that the size of the bubbles plotted is proportional to the highest value of the final HLT index within the entire modules category . </a:t>
            </a:r>
          </a:p>
          <a:p>
            <a:pPr eaLnBrk="1" hangingPunct="1">
              <a:lnSpc>
                <a:spcPct val="80000"/>
              </a:lnSpc>
            </a:pPr>
            <a:r>
              <a:rPr lang="en-GB" smtClean="0"/>
              <a:t>Thus, the </a:t>
            </a:r>
            <a:r>
              <a:rPr lang="en-GB" b="1" smtClean="0"/>
              <a:t>activity summary analysis provides a relative comparison of the HLT activity within the various kinds of modules, as opposed to an absolute comparison of languages.</a:t>
            </a:r>
            <a:r>
              <a:rPr lang="en-GB" smtClean="0"/>
              <a:t> For example, from Figure 2 a funding agency could deduce that money should rather be invested in, for example, syntactic analysis, than in grapheme-to-phoneme conversion; or that special attention should be given to morphological analysis of Sesotho, Xitsonga and Tshivenda. </a:t>
            </a:r>
            <a:r>
              <a:rPr lang="en-GB" b="1" smtClean="0"/>
              <a:t>It should be noted that the relative size of a bubble does not necessarily indicate that technologies in that section or for that language is mature – it is merely an indication of technologies and languages relative to each other (and also not relative to other world languages).</a:t>
            </a:r>
          </a:p>
          <a:p>
            <a:pPr eaLnBrk="1" hangingPunct="1">
              <a:lnSpc>
                <a:spcPct val="80000"/>
              </a:lnSpc>
            </a:pPr>
            <a:endParaRPr lang="en-GB" b="1" smtClean="0"/>
          </a:p>
          <a:p>
            <a:pPr eaLnBrk="1" hangingPunct="1">
              <a:lnSpc>
                <a:spcPct val="80000"/>
              </a:lnSpc>
            </a:pPr>
            <a:r>
              <a:rPr lang="en-GB" sz="800" smtClean="0"/>
              <a:t>Figure 5.30 depicts the summary of HLT activity for ‘Data’, which is based on the ‘Final HLT Index’ scores derived for item groupings of sub-categories within the Data category (in Appendix D). The HLT activity summary approach provides an alternative perspective of the quantity and quality of the activity taking place within the ‘Data’ category on a topical/area level, thus allowing HLT practitioners to ascertain areas where further work is required across the different languages. In the interpretation of this figure, it is important to note that the size of the bubbles plotted is proportional to the highest value of the final HLT index within the entire data category. Thus, the activity summary analysis provides a relative comparison of the HLT activity within the Data category in the different languages as opposed to an absolute comparison. Hence, for example, whilst Afrikaans when compared to other South African languages has the greatest amount of HLT activity (highest final HLT index score) but in comparison to the average HLT activity of other world languages Afrikaans is still in the infancy of its HLT development. </a:t>
            </a:r>
          </a:p>
          <a:p>
            <a:pPr eaLnBrk="1" hangingPunct="1">
              <a:lnSpc>
                <a:spcPct val="80000"/>
              </a:lnSpc>
            </a:pPr>
            <a:endParaRPr lang="en-GB" sz="800" smtClean="0"/>
          </a:p>
          <a:p>
            <a:pPr eaLnBrk="1" hangingPunct="1">
              <a:lnSpc>
                <a:spcPct val="80000"/>
              </a:lnSpc>
            </a:pPr>
            <a:r>
              <a:rPr lang="en-GB" sz="800" smtClean="0"/>
              <a:t>As can be observed from figure 5.30, within the data category ‘multilingual text corpora: aligned’ have the highest final HLT index score (which implies the greatest quantity of mature and accessible activities), followed by lexica and so forth. In general it can be seen that speech data resources (in red) are have less activity as compared to text resources (in blue). The figure also reveals that though there maybe activity in many of the data category’s sub-categories (e.g. ‘semantic networks and formalised grammars’), however it may be very small (implying less maturity and accessibility) or does not exist for all of the languages. </a:t>
            </a:r>
          </a:p>
          <a:p>
            <a:pPr eaLnBrk="1" hangingPunct="1">
              <a:lnSpc>
                <a:spcPct val="80000"/>
              </a:lnSpc>
            </a:pPr>
            <a:endParaRPr lang="en-GB" sz="800" smtClean="0"/>
          </a:p>
          <a:p>
            <a:pPr eaLnBrk="1" hangingPunct="1">
              <a:lnSpc>
                <a:spcPct val="80000"/>
              </a:lnSpc>
            </a:pPr>
            <a:r>
              <a:rPr lang="en-GB" sz="800" smtClean="0"/>
              <a:t>A similar activity summary analysis was performed for the HLT modules and is shown in figure 5.31. This reveals that the largest amount of activity is in the field (item grouping) of ‘morphological analysis’ in Afrikaans as well as in text-based tools and speech-based tools which are language independent. In general there is some medium scale activities in the basic HLT modules for both the text (in blue) and speech (in red) domains; for example; grapheme to phoneme converters, text processing, morphological analysis and basic speech recognition, text to speech respectively. Whilst the more advanced HLT modules are mostly non-existent or are barely available for a few languages or with very small activity. </a:t>
            </a:r>
          </a:p>
          <a:p>
            <a:pPr eaLnBrk="1" hangingPunct="1">
              <a:lnSpc>
                <a:spcPct val="80000"/>
              </a:lnSpc>
            </a:pPr>
            <a:r>
              <a:rPr lang="en-GB" sz="800" smtClean="0"/>
              <a:t>Figure 5.32 illustrates the activity summary analysis for text (in blue) and speech (in red) HLT applications. The greatest quantity of activity (more mature and accessible) is in the reference works (text) for Afrikaans and English as well as in telephony-based services in English. There is some medium scale activity in the document production, translation, CALL areas and accessibility for the text and speech domains respectively. A number of speech based applications have very few activities in English, Afrikaans and IsiXhosa, since these applications are in their early development phases</a:t>
            </a:r>
          </a:p>
          <a:p>
            <a:pPr eaLnBrk="1" hangingPunct="1">
              <a:lnSpc>
                <a:spcPct val="80000"/>
              </a:lnSpc>
            </a:pPr>
            <a:r>
              <a:rPr lang="en-GB" sz="800" smtClean="0"/>
              <a:t>In conclusion, the ‘maturity index’, ‘accessibility index’, ‘final HLT index’ and the ‘comparative HLT activity’ analysis present complementary perspectives to the HLT role-players and stakeholders for evaluating the status of the South African official languages. It was found that Afrikaans leads the HLT development, followed by English (South African), thereafter with isiZulu, isiXhosa, Sepedi, Setswana, Sesotho with almost similar development and finally Tshivenda, Siswati, isiNdebele and Xitsonga which have the least HLT development. Nonetheless, it is crucial to note that whilst Afrikaans and English may be leading in comparison to average HLT development of other world languages their activity is still in the very basic stages with barely any work in the advanced HLT areas (this is confirmed by the results in tables 5.30, 5.31 and 5.32).</a:t>
            </a:r>
          </a:p>
          <a:p>
            <a:pPr eaLnBrk="1" hangingPunct="1">
              <a:lnSpc>
                <a:spcPct val="80000"/>
              </a:lnSpc>
            </a:pPr>
            <a:endParaRPr lang="en-GB" sz="800" smtClean="0"/>
          </a:p>
          <a:p>
            <a:pPr eaLnBrk="1" hangingPunct="1">
              <a:lnSpc>
                <a:spcPct val="80000"/>
              </a:lnSpc>
            </a:pPr>
            <a:r>
              <a:rPr lang="en-GB" smtClean="0"/>
              <a:t>Similar to the above results and representations, we have also developed a maturity index, an accessibility index, a detailed HLT inventory analysis (per sub-category within data, modules, applications), and a gap analysis on the current state versus the preliminary priorities (see Sharma (2009) for comprehensive details). </a:t>
            </a:r>
          </a:p>
          <a:p>
            <a:pPr eaLnBrk="1" hangingPunct="1">
              <a:lnSpc>
                <a:spcPct val="80000"/>
              </a:lnSpc>
            </a:pPr>
            <a:r>
              <a:rPr lang="en-GB" smtClean="0"/>
              <a:t>Based on these, </a:t>
            </a:r>
            <a:r>
              <a:rPr lang="en-GB" b="1" smtClean="0"/>
              <a:t>our over-all impression of the South African HLT landscape is that very few basic LRs and applications exist across all eleven languages; it is especially the four smallest languages that lag far behind in terms of HLT development. It is also clear that there are a great many areas that lie fallow in terms of the variety, number and maturity of items, especially compared to other world languages. </a:t>
            </a:r>
            <a:endParaRPr lang="en-GB"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C8B57E5-3313-4B96-89CA-D73EAEE1A130}"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A6BC5E3-4049-4AB0-83EF-175402C81347}"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2BA3B47-0901-4735-82CB-2EEFCAE15501}"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F4FA317-CF31-4ACE-AB9D-19239E3493F1}"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F85DAEF-A7A4-41ED-BC0C-9969D4F64D97}"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B2F4B15D-3003-4A7C-9B9D-318639D50239}"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2E66B777-3B77-4052-B302-6BD260C6161A}"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AB47FDCB-B614-40C7-9CFF-2D249426BE7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3531C40F-38FE-4AF0-B30A-25DB7E42C1C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507443E-A7C5-4588-AA26-D9528DFC0BC8}"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80962E1-25DD-4487-A189-2DEBFC03A67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EE4F8B6-7590-4FAD-9CB7-3A0C04253C72}"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jcr@sun.ac.z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539750" y="765175"/>
            <a:ext cx="7772400" cy="1470025"/>
          </a:xfrm>
        </p:spPr>
        <p:txBody>
          <a:bodyPr/>
          <a:lstStyle/>
          <a:p>
            <a:pPr algn="l"/>
            <a:r>
              <a:rPr lang="en-US" sz="3600" b="1" dirty="0" smtClean="0">
                <a:solidFill>
                  <a:schemeClr val="tx1"/>
                </a:solidFill>
              </a:rPr>
              <a:t>REPORT ON HLT ACTVITIES IN  </a:t>
            </a:r>
            <a:r>
              <a:rPr lang="en-US" sz="3600" b="1" dirty="0">
                <a:solidFill>
                  <a:schemeClr val="tx1"/>
                </a:solidFill>
              </a:rPr>
              <a:t>SUB-SAHARAN AFRICA</a:t>
            </a:r>
            <a:r>
              <a:rPr lang="en-US" sz="3600" dirty="0">
                <a:solidFill>
                  <a:schemeClr val="tx1"/>
                </a:solidFill>
              </a:rPr>
              <a:t> </a:t>
            </a:r>
            <a:r>
              <a:rPr lang="en-US" sz="3600" dirty="0" smtClean="0">
                <a:solidFill>
                  <a:schemeClr val="tx1"/>
                </a:solidFill>
              </a:rPr>
              <a:t/>
            </a:r>
            <a:br>
              <a:rPr lang="en-US" sz="3600" dirty="0" smtClean="0">
                <a:solidFill>
                  <a:schemeClr val="tx1"/>
                </a:solidFill>
              </a:rPr>
            </a:br>
            <a:r>
              <a:rPr lang="en-US" sz="2800" dirty="0" smtClean="0">
                <a:solidFill>
                  <a:schemeClr val="tx1"/>
                </a:solidFill>
              </a:rPr>
              <a:t>2009-2010</a:t>
            </a:r>
            <a:endParaRPr lang="de-DE" sz="2800" dirty="0">
              <a:solidFill>
                <a:schemeClr val="tx1"/>
              </a:solidFill>
            </a:endParaRPr>
          </a:p>
        </p:txBody>
      </p:sp>
      <p:sp>
        <p:nvSpPr>
          <p:cNvPr id="14339" name="Rectangle 3"/>
          <p:cNvSpPr>
            <a:spLocks noGrp="1" noChangeArrowheads="1"/>
          </p:cNvSpPr>
          <p:nvPr>
            <p:ph type="subTitle" idx="1"/>
          </p:nvPr>
        </p:nvSpPr>
        <p:spPr>
          <a:xfrm>
            <a:off x="428596" y="2571744"/>
            <a:ext cx="7675587" cy="3714776"/>
          </a:xfrm>
        </p:spPr>
        <p:txBody>
          <a:bodyPr/>
          <a:lstStyle/>
          <a:p>
            <a:pPr algn="l">
              <a:lnSpc>
                <a:spcPct val="80000"/>
              </a:lnSpc>
            </a:pPr>
            <a:r>
              <a:rPr lang="en-US" sz="2800" b="1" dirty="0" smtClean="0"/>
              <a:t>COCOSDA </a:t>
            </a:r>
            <a:r>
              <a:rPr lang="en-US" sz="2800" b="1" dirty="0"/>
              <a:t>/ WRITE  WORKSHOP</a:t>
            </a:r>
          </a:p>
          <a:p>
            <a:pPr algn="l">
              <a:lnSpc>
                <a:spcPct val="80000"/>
              </a:lnSpc>
            </a:pPr>
            <a:r>
              <a:rPr lang="en-US" sz="2800" b="1" dirty="0"/>
              <a:t>LREC </a:t>
            </a:r>
            <a:r>
              <a:rPr lang="en-US" sz="2800" b="1" dirty="0" smtClean="0"/>
              <a:t>2010 </a:t>
            </a:r>
            <a:endParaRPr lang="en-US" sz="2800" b="1" dirty="0"/>
          </a:p>
          <a:p>
            <a:pPr algn="l">
              <a:lnSpc>
                <a:spcPct val="80000"/>
              </a:lnSpc>
            </a:pPr>
            <a:r>
              <a:rPr lang="en-US" sz="2800" b="1" dirty="0" smtClean="0"/>
              <a:t>MALTA </a:t>
            </a:r>
            <a:endParaRPr lang="en-US" sz="2800" b="1" dirty="0"/>
          </a:p>
          <a:p>
            <a:pPr algn="l">
              <a:lnSpc>
                <a:spcPct val="80000"/>
              </a:lnSpc>
            </a:pPr>
            <a:endParaRPr lang="en-US" sz="2800" b="1" dirty="0" smtClean="0"/>
          </a:p>
          <a:p>
            <a:pPr algn="l">
              <a:lnSpc>
                <a:spcPct val="80000"/>
              </a:lnSpc>
            </a:pPr>
            <a:endParaRPr lang="en-US" sz="2800" b="1" dirty="0"/>
          </a:p>
          <a:p>
            <a:pPr algn="l">
              <a:lnSpc>
                <a:spcPct val="80000"/>
              </a:lnSpc>
            </a:pPr>
            <a:r>
              <a:rPr lang="en-US" sz="2800" b="1" dirty="0"/>
              <a:t>Justus C Roux </a:t>
            </a:r>
          </a:p>
          <a:p>
            <a:pPr algn="l">
              <a:lnSpc>
                <a:spcPct val="80000"/>
              </a:lnSpc>
            </a:pPr>
            <a:r>
              <a:rPr lang="en-US" sz="2800" dirty="0" smtClean="0"/>
              <a:t>Centre </a:t>
            </a:r>
            <a:r>
              <a:rPr lang="en-US" sz="2800" dirty="0"/>
              <a:t>for </a:t>
            </a:r>
            <a:r>
              <a:rPr lang="en-US" sz="2800" dirty="0" smtClean="0"/>
              <a:t>Text Technology</a:t>
            </a:r>
            <a:endParaRPr lang="en-US" sz="2800" dirty="0"/>
          </a:p>
          <a:p>
            <a:pPr algn="l">
              <a:lnSpc>
                <a:spcPct val="80000"/>
              </a:lnSpc>
            </a:pPr>
            <a:r>
              <a:rPr lang="en-US" sz="2800" dirty="0" smtClean="0"/>
              <a:t>North-West University</a:t>
            </a:r>
            <a:r>
              <a:rPr lang="en-US" sz="2800" dirty="0"/>
              <a:t>, </a:t>
            </a:r>
            <a:endParaRPr lang="en-US" sz="2800" dirty="0" smtClean="0"/>
          </a:p>
          <a:p>
            <a:pPr algn="l">
              <a:lnSpc>
                <a:spcPct val="80000"/>
              </a:lnSpc>
            </a:pPr>
            <a:r>
              <a:rPr lang="en-US" sz="2800" dirty="0" smtClean="0"/>
              <a:t>South </a:t>
            </a:r>
            <a:r>
              <a:rPr lang="en-US" sz="2800" dirty="0"/>
              <a:t>Africa</a:t>
            </a:r>
            <a:endParaRPr lang="en-US" sz="2800" dirty="0">
              <a:hlinkClick r:id="rId2"/>
            </a:endParaRPr>
          </a:p>
        </p:txBody>
      </p:sp>
      <p:pic>
        <p:nvPicPr>
          <p:cNvPr id="7" name="Picture 10" descr="Graphics"/>
          <p:cNvPicPr>
            <a:picLocks noChangeAspect="1" noChangeArrowheads="1"/>
          </p:cNvPicPr>
          <p:nvPr/>
        </p:nvPicPr>
        <p:blipFill>
          <a:blip r:embed="rId3" cstate="print"/>
          <a:srcRect/>
          <a:stretch>
            <a:fillRect/>
          </a:stretch>
        </p:blipFill>
        <p:spPr bwMode="auto">
          <a:xfrm>
            <a:off x="5500694" y="5143512"/>
            <a:ext cx="3168650" cy="85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42910" y="214290"/>
            <a:ext cx="7772400" cy="685800"/>
          </a:xfrm>
        </p:spPr>
        <p:txBody>
          <a:bodyPr/>
          <a:lstStyle/>
          <a:p>
            <a:pPr algn="l"/>
            <a:r>
              <a:rPr lang="en-US" sz="3200" b="1" dirty="0">
                <a:solidFill>
                  <a:srgbClr val="002060"/>
                </a:solidFill>
              </a:rPr>
              <a:t>West Africa</a:t>
            </a:r>
          </a:p>
        </p:txBody>
      </p:sp>
      <p:sp>
        <p:nvSpPr>
          <p:cNvPr id="27651" name="Rectangle 3"/>
          <p:cNvSpPr>
            <a:spLocks noGrp="1" noChangeArrowheads="1"/>
          </p:cNvSpPr>
          <p:nvPr>
            <p:ph type="body" idx="1"/>
          </p:nvPr>
        </p:nvSpPr>
        <p:spPr>
          <a:xfrm>
            <a:off x="428596" y="1214422"/>
            <a:ext cx="8493127" cy="5210175"/>
          </a:xfrm>
        </p:spPr>
        <p:txBody>
          <a:bodyPr/>
          <a:lstStyle/>
          <a:p>
            <a:pPr>
              <a:buFontTx/>
              <a:buNone/>
            </a:pPr>
            <a:r>
              <a:rPr lang="en-US" sz="2400" dirty="0" smtClean="0">
                <a:solidFill>
                  <a:srgbClr val="002060"/>
                </a:solidFill>
              </a:rPr>
              <a:t>Dr</a:t>
            </a:r>
            <a:r>
              <a:rPr lang="en-US" sz="2400" b="1" dirty="0" smtClean="0">
                <a:solidFill>
                  <a:srgbClr val="002060"/>
                </a:solidFill>
              </a:rPr>
              <a:t> </a:t>
            </a:r>
            <a:r>
              <a:rPr lang="en-US" sz="2400" dirty="0" err="1">
                <a:solidFill>
                  <a:srgbClr val="002060"/>
                </a:solidFill>
              </a:rPr>
              <a:t>Tunde</a:t>
            </a:r>
            <a:r>
              <a:rPr lang="en-US" sz="2400" dirty="0">
                <a:solidFill>
                  <a:srgbClr val="002060"/>
                </a:solidFill>
              </a:rPr>
              <a:t> </a:t>
            </a:r>
            <a:r>
              <a:rPr lang="en-US" sz="2400" dirty="0" err="1" smtClean="0">
                <a:solidFill>
                  <a:srgbClr val="002060"/>
                </a:solidFill>
              </a:rPr>
              <a:t>Adegbola</a:t>
            </a:r>
            <a:r>
              <a:rPr lang="en-US" sz="2400" dirty="0" smtClean="0">
                <a:solidFill>
                  <a:srgbClr val="002060"/>
                </a:solidFill>
              </a:rPr>
              <a:t> (Nigeria):</a:t>
            </a:r>
            <a:endParaRPr lang="en-GB" sz="2400" dirty="0" smtClean="0">
              <a:solidFill>
                <a:srgbClr val="002060"/>
              </a:solidFill>
            </a:endParaRPr>
          </a:p>
          <a:p>
            <a:r>
              <a:rPr lang="en-US" sz="2200" dirty="0">
                <a:solidFill>
                  <a:schemeClr val="tx1"/>
                </a:solidFill>
                <a:latin typeface="+mn-lt"/>
                <a:ea typeface="+mn-ea"/>
                <a:cs typeface="+mn-cs"/>
              </a:rPr>
              <a:t> An International Workshop on Speech Technology for Tone Languages </a:t>
            </a:r>
            <a:r>
              <a:rPr lang="en-US" sz="2200" dirty="0" smtClean="0">
                <a:solidFill>
                  <a:schemeClr val="tx1"/>
                </a:solidFill>
                <a:latin typeface="+mn-lt"/>
                <a:ea typeface="+mn-ea"/>
                <a:cs typeface="+mn-cs"/>
              </a:rPr>
              <a:t>- March 2010 - Abuja </a:t>
            </a:r>
            <a:r>
              <a:rPr lang="en-US" sz="2200" dirty="0">
                <a:solidFill>
                  <a:schemeClr val="tx1"/>
                </a:solidFill>
                <a:latin typeface="+mn-lt"/>
                <a:ea typeface="+mn-ea"/>
                <a:cs typeface="+mn-cs"/>
              </a:rPr>
              <a:t>Nigeria</a:t>
            </a:r>
            <a:r>
              <a:rPr lang="en-US" sz="2200" dirty="0" smtClean="0">
                <a:solidFill>
                  <a:schemeClr val="tx1"/>
                </a:solidFill>
                <a:latin typeface="+mn-lt"/>
                <a:ea typeface="+mn-ea"/>
                <a:cs typeface="+mn-cs"/>
              </a:rPr>
              <a:t>.</a:t>
            </a:r>
          </a:p>
          <a:p>
            <a:r>
              <a:rPr lang="en-US" sz="2200" dirty="0" smtClean="0">
                <a:solidFill>
                  <a:schemeClr val="tx1"/>
                </a:solidFill>
                <a:latin typeface="+mn-lt"/>
                <a:ea typeface="+mn-ea"/>
                <a:cs typeface="+mn-cs"/>
              </a:rPr>
              <a:t> </a:t>
            </a:r>
            <a:r>
              <a:rPr lang="en-US" sz="2200" dirty="0" err="1" smtClean="0"/>
              <a:t>O</a:t>
            </a:r>
            <a:r>
              <a:rPr lang="en-US" sz="2200" dirty="0" err="1" smtClean="0">
                <a:solidFill>
                  <a:schemeClr val="tx1"/>
                </a:solidFill>
                <a:latin typeface="+mn-lt"/>
                <a:ea typeface="+mn-ea"/>
                <a:cs typeface="+mn-cs"/>
              </a:rPr>
              <a:t>rganised</a:t>
            </a:r>
            <a:r>
              <a:rPr lang="en-US" sz="2200" dirty="0" smtClean="0">
                <a:solidFill>
                  <a:schemeClr val="tx1"/>
                </a:solidFill>
                <a:latin typeface="+mn-lt"/>
                <a:ea typeface="+mn-ea"/>
                <a:cs typeface="+mn-cs"/>
              </a:rPr>
              <a:t> </a:t>
            </a:r>
            <a:r>
              <a:rPr lang="en-US" sz="2200" dirty="0">
                <a:solidFill>
                  <a:schemeClr val="tx1"/>
                </a:solidFill>
                <a:latin typeface="+mn-lt"/>
                <a:ea typeface="+mn-ea"/>
                <a:cs typeface="+mn-cs"/>
              </a:rPr>
              <a:t>by the University of </a:t>
            </a:r>
            <a:r>
              <a:rPr lang="en-US" sz="2200" dirty="0" err="1">
                <a:solidFill>
                  <a:schemeClr val="tx1"/>
                </a:solidFill>
                <a:latin typeface="+mn-lt"/>
                <a:ea typeface="+mn-ea"/>
                <a:cs typeface="+mn-cs"/>
              </a:rPr>
              <a:t>Uyo</a:t>
            </a:r>
            <a:r>
              <a:rPr lang="en-US" sz="2200" dirty="0">
                <a:solidFill>
                  <a:schemeClr val="tx1"/>
                </a:solidFill>
                <a:latin typeface="+mn-lt"/>
                <a:ea typeface="+mn-ea"/>
                <a:cs typeface="+mn-cs"/>
              </a:rPr>
              <a:t> </a:t>
            </a:r>
            <a:r>
              <a:rPr lang="en-US" sz="2200" dirty="0" smtClean="0">
                <a:solidFill>
                  <a:schemeClr val="tx1"/>
                </a:solidFill>
                <a:latin typeface="+mn-lt"/>
                <a:ea typeface="+mn-ea"/>
                <a:cs typeface="+mn-cs"/>
              </a:rPr>
              <a:t>- collaboration </a:t>
            </a:r>
            <a:r>
              <a:rPr lang="en-US" sz="2200" dirty="0">
                <a:solidFill>
                  <a:schemeClr val="tx1"/>
                </a:solidFill>
                <a:latin typeface="+mn-lt"/>
                <a:ea typeface="+mn-ea"/>
                <a:cs typeface="+mn-cs"/>
              </a:rPr>
              <a:t>of the National Universities Commission </a:t>
            </a:r>
            <a:r>
              <a:rPr lang="en-US" sz="2200" dirty="0" smtClean="0">
                <a:solidFill>
                  <a:schemeClr val="tx1"/>
                </a:solidFill>
                <a:latin typeface="+mn-lt"/>
                <a:ea typeface="+mn-ea"/>
                <a:cs typeface="+mn-cs"/>
              </a:rPr>
              <a:t> -  </a:t>
            </a:r>
            <a:r>
              <a:rPr lang="en-US" sz="2200" dirty="0">
                <a:solidFill>
                  <a:schemeClr val="tx1"/>
                </a:solidFill>
                <a:latin typeface="+mn-lt"/>
                <a:ea typeface="+mn-ea"/>
                <a:cs typeface="+mn-cs"/>
              </a:rPr>
              <a:t>funded by the World Bank </a:t>
            </a:r>
            <a:r>
              <a:rPr lang="en-US" sz="2200" dirty="0"/>
              <a:t>-</a:t>
            </a:r>
            <a:r>
              <a:rPr lang="en-US" sz="2200" dirty="0" smtClean="0">
                <a:solidFill>
                  <a:schemeClr val="tx1"/>
                </a:solidFill>
                <a:latin typeface="+mn-lt"/>
                <a:ea typeface="+mn-ea"/>
                <a:cs typeface="+mn-cs"/>
              </a:rPr>
              <a:t>Step </a:t>
            </a:r>
            <a:r>
              <a:rPr lang="en-US" sz="2200" dirty="0">
                <a:solidFill>
                  <a:schemeClr val="tx1"/>
                </a:solidFill>
                <a:latin typeface="+mn-lt"/>
                <a:ea typeface="+mn-ea"/>
                <a:cs typeface="+mn-cs"/>
              </a:rPr>
              <a:t>B Scheme.  </a:t>
            </a:r>
            <a:endParaRPr lang="en-US" sz="2200" dirty="0" smtClean="0">
              <a:solidFill>
                <a:schemeClr val="tx1"/>
              </a:solidFill>
              <a:latin typeface="+mn-lt"/>
              <a:ea typeface="+mn-ea"/>
              <a:cs typeface="+mn-cs"/>
            </a:endParaRPr>
          </a:p>
          <a:p>
            <a:r>
              <a:rPr lang="en-US" sz="2200" dirty="0" smtClean="0">
                <a:solidFill>
                  <a:schemeClr val="tx1"/>
                </a:solidFill>
                <a:latin typeface="+mn-lt"/>
                <a:ea typeface="+mn-ea"/>
                <a:cs typeface="+mn-cs"/>
              </a:rPr>
              <a:t>It </a:t>
            </a:r>
            <a:r>
              <a:rPr lang="en-US" sz="2200" dirty="0">
                <a:solidFill>
                  <a:schemeClr val="tx1"/>
                </a:solidFill>
                <a:latin typeface="+mn-lt"/>
                <a:ea typeface="+mn-ea"/>
                <a:cs typeface="+mn-cs"/>
              </a:rPr>
              <a:t>was attended by students and faculty from departments of Linguistics, Computer Science and Physics from a couple of Nigerian universities and two researchers affiliated to Alt-</a:t>
            </a:r>
            <a:r>
              <a:rPr lang="en-US" sz="2200" dirty="0" err="1">
                <a:solidFill>
                  <a:schemeClr val="tx1"/>
                </a:solidFill>
                <a:latin typeface="+mn-lt"/>
                <a:ea typeface="+mn-ea"/>
                <a:cs typeface="+mn-cs"/>
              </a:rPr>
              <a:t>i</a:t>
            </a:r>
            <a:r>
              <a:rPr lang="en-US" sz="2200" dirty="0">
                <a:solidFill>
                  <a:schemeClr val="tx1"/>
                </a:solidFill>
                <a:latin typeface="+mn-lt"/>
                <a:ea typeface="+mn-ea"/>
                <a:cs typeface="+mn-cs"/>
              </a:rPr>
              <a:t>. </a:t>
            </a:r>
            <a:endParaRPr lang="en-US" sz="2200" dirty="0" smtClean="0">
              <a:solidFill>
                <a:schemeClr val="tx1"/>
              </a:solidFill>
              <a:latin typeface="+mn-lt"/>
              <a:ea typeface="+mn-ea"/>
              <a:cs typeface="+mn-cs"/>
            </a:endParaRPr>
          </a:p>
          <a:p>
            <a:r>
              <a:rPr lang="en-US" sz="2200" dirty="0" smtClean="0">
                <a:solidFill>
                  <a:schemeClr val="tx1"/>
                </a:solidFill>
                <a:latin typeface="+mn-lt"/>
                <a:ea typeface="+mn-ea"/>
                <a:cs typeface="+mn-cs"/>
              </a:rPr>
              <a:t>Experts from Nigeria</a:t>
            </a:r>
            <a:r>
              <a:rPr lang="en-US" sz="2200" dirty="0">
                <a:solidFill>
                  <a:schemeClr val="tx1"/>
                </a:solidFill>
                <a:latin typeface="+mn-lt"/>
                <a:ea typeface="+mn-ea"/>
                <a:cs typeface="+mn-cs"/>
              </a:rPr>
              <a:t>, Germany, UK and South Africa.  This workshop is a watershed of sorts in the development of </a:t>
            </a:r>
            <a:r>
              <a:rPr lang="en-US" sz="2200" dirty="0" smtClean="0">
                <a:solidFill>
                  <a:schemeClr val="tx1"/>
                </a:solidFill>
                <a:latin typeface="+mn-lt"/>
                <a:ea typeface="+mn-ea"/>
                <a:cs typeface="+mn-cs"/>
              </a:rPr>
              <a:t>HLT in </a:t>
            </a:r>
            <a:r>
              <a:rPr lang="en-US" sz="2200" dirty="0">
                <a:solidFill>
                  <a:schemeClr val="tx1"/>
                </a:solidFill>
                <a:latin typeface="+mn-lt"/>
                <a:ea typeface="+mn-ea"/>
                <a:cs typeface="+mn-cs"/>
              </a:rPr>
              <a:t>Nigeria as it is the first time that scholars of Linguistics and Technology will come together to formally contemplate the issues of Human Language Technology for Nigerian languages.</a:t>
            </a:r>
          </a:p>
          <a:p>
            <a:pPr>
              <a:buFontTx/>
              <a:buNone/>
            </a:pPr>
            <a:endParaRPr lang="en-GB" sz="2400" dirty="0">
              <a:solidFill>
                <a:srgbClr val="00206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42910" y="214290"/>
            <a:ext cx="7772400" cy="685800"/>
          </a:xfrm>
        </p:spPr>
        <p:txBody>
          <a:bodyPr/>
          <a:lstStyle/>
          <a:p>
            <a:pPr algn="l"/>
            <a:r>
              <a:rPr lang="en-US" sz="3200" b="1" dirty="0">
                <a:solidFill>
                  <a:srgbClr val="002060"/>
                </a:solidFill>
              </a:rPr>
              <a:t>West </a:t>
            </a:r>
            <a:r>
              <a:rPr lang="en-US" sz="3200" b="1" dirty="0" smtClean="0">
                <a:solidFill>
                  <a:srgbClr val="002060"/>
                </a:solidFill>
              </a:rPr>
              <a:t>Africa (2)</a:t>
            </a:r>
            <a:endParaRPr lang="en-US" sz="3200" b="1" dirty="0">
              <a:solidFill>
                <a:srgbClr val="002060"/>
              </a:solidFill>
            </a:endParaRPr>
          </a:p>
        </p:txBody>
      </p:sp>
      <p:sp>
        <p:nvSpPr>
          <p:cNvPr id="27651" name="Rectangle 3"/>
          <p:cNvSpPr>
            <a:spLocks noGrp="1" noChangeArrowheads="1"/>
          </p:cNvSpPr>
          <p:nvPr>
            <p:ph type="body" idx="1"/>
          </p:nvPr>
        </p:nvSpPr>
        <p:spPr>
          <a:xfrm>
            <a:off x="428596" y="1214422"/>
            <a:ext cx="8493127" cy="5210175"/>
          </a:xfrm>
        </p:spPr>
        <p:txBody>
          <a:bodyPr/>
          <a:lstStyle/>
          <a:p>
            <a:r>
              <a:rPr lang="en-US" sz="2400" dirty="0">
                <a:solidFill>
                  <a:schemeClr val="tx1"/>
                </a:solidFill>
                <a:latin typeface="+mn-lt"/>
                <a:ea typeface="+mn-ea"/>
                <a:cs typeface="+mn-cs"/>
              </a:rPr>
              <a:t> </a:t>
            </a:r>
            <a:r>
              <a:rPr lang="en-US" sz="2200" b="1" dirty="0" smtClean="0">
                <a:solidFill>
                  <a:schemeClr val="tx1"/>
                </a:solidFill>
                <a:latin typeface="+mn-lt"/>
                <a:ea typeface="+mn-ea"/>
                <a:cs typeface="+mn-cs"/>
              </a:rPr>
              <a:t>The </a:t>
            </a:r>
            <a:r>
              <a:rPr lang="en-US" sz="2200" b="1" dirty="0">
                <a:solidFill>
                  <a:schemeClr val="tx1"/>
                </a:solidFill>
                <a:latin typeface="+mn-lt"/>
                <a:ea typeface="+mn-ea"/>
                <a:cs typeface="+mn-cs"/>
              </a:rPr>
              <a:t>Nigeria HLT Society </a:t>
            </a:r>
            <a:r>
              <a:rPr lang="en-US" sz="2200" dirty="0">
                <a:solidFill>
                  <a:schemeClr val="tx1"/>
                </a:solidFill>
                <a:latin typeface="+mn-lt"/>
                <a:ea typeface="+mn-ea"/>
                <a:cs typeface="+mn-cs"/>
              </a:rPr>
              <a:t>was formed during the workshop.  It has as President </a:t>
            </a:r>
            <a:r>
              <a:rPr lang="en-US" sz="2200" dirty="0" smtClean="0">
                <a:solidFill>
                  <a:schemeClr val="tx1"/>
                </a:solidFill>
                <a:latin typeface="+mn-lt"/>
                <a:ea typeface="+mn-ea"/>
                <a:cs typeface="+mn-cs"/>
              </a:rPr>
              <a:t> Prof</a:t>
            </a:r>
            <a:r>
              <a:rPr lang="en-US" sz="2200" dirty="0">
                <a:solidFill>
                  <a:schemeClr val="tx1"/>
                </a:solidFill>
                <a:latin typeface="+mn-lt"/>
                <a:ea typeface="+mn-ea"/>
                <a:cs typeface="+mn-cs"/>
              </a:rPr>
              <a:t>. </a:t>
            </a:r>
            <a:r>
              <a:rPr lang="en-US" sz="2200" dirty="0" err="1">
                <a:solidFill>
                  <a:schemeClr val="tx1"/>
                </a:solidFill>
                <a:latin typeface="+mn-lt"/>
                <a:ea typeface="+mn-ea"/>
                <a:cs typeface="+mn-cs"/>
              </a:rPr>
              <a:t>Eno</a:t>
            </a:r>
            <a:r>
              <a:rPr lang="en-US" sz="2200" dirty="0">
                <a:solidFill>
                  <a:schemeClr val="tx1"/>
                </a:solidFill>
                <a:latin typeface="+mn-lt"/>
                <a:ea typeface="+mn-ea"/>
                <a:cs typeface="+mn-cs"/>
              </a:rPr>
              <a:t> </a:t>
            </a:r>
            <a:r>
              <a:rPr lang="en-US" sz="2200" dirty="0" err="1">
                <a:solidFill>
                  <a:schemeClr val="tx1"/>
                </a:solidFill>
                <a:latin typeface="+mn-lt"/>
                <a:ea typeface="+mn-ea"/>
                <a:cs typeface="+mn-cs"/>
              </a:rPr>
              <a:t>Urua</a:t>
            </a:r>
            <a:r>
              <a:rPr lang="en-US" sz="2200" dirty="0">
                <a:solidFill>
                  <a:schemeClr val="tx1"/>
                </a:solidFill>
                <a:latin typeface="+mn-lt"/>
                <a:ea typeface="+mn-ea"/>
                <a:cs typeface="+mn-cs"/>
              </a:rPr>
              <a:t> of the University of </a:t>
            </a:r>
            <a:r>
              <a:rPr lang="en-US" sz="2200" dirty="0" err="1">
                <a:solidFill>
                  <a:schemeClr val="tx1"/>
                </a:solidFill>
                <a:latin typeface="+mn-lt"/>
                <a:ea typeface="+mn-ea"/>
                <a:cs typeface="+mn-cs"/>
              </a:rPr>
              <a:t>Uyo</a:t>
            </a:r>
            <a:r>
              <a:rPr lang="en-US" sz="2200" dirty="0">
                <a:solidFill>
                  <a:schemeClr val="tx1"/>
                </a:solidFill>
                <a:latin typeface="+mn-lt"/>
                <a:ea typeface="+mn-ea"/>
                <a:cs typeface="+mn-cs"/>
              </a:rPr>
              <a:t>.  The Society aims to be the coordinating body for the development of resources for Human Language Technology for Nigerian languages.</a:t>
            </a:r>
          </a:p>
          <a:p>
            <a:r>
              <a:rPr lang="en-US" sz="2200" dirty="0">
                <a:solidFill>
                  <a:schemeClr val="tx1"/>
                </a:solidFill>
                <a:latin typeface="+mn-lt"/>
                <a:ea typeface="+mn-ea"/>
                <a:cs typeface="+mn-cs"/>
              </a:rPr>
              <a:t>There is steadily increasing interest in </a:t>
            </a:r>
            <a:r>
              <a:rPr lang="en-US" sz="2200" dirty="0" smtClean="0">
                <a:solidFill>
                  <a:schemeClr val="tx1"/>
                </a:solidFill>
                <a:latin typeface="+mn-lt"/>
                <a:ea typeface="+mn-ea"/>
                <a:cs typeface="+mn-cs"/>
              </a:rPr>
              <a:t>HLT </a:t>
            </a:r>
            <a:r>
              <a:rPr lang="en-US" sz="2200" dirty="0">
                <a:solidFill>
                  <a:schemeClr val="tx1"/>
                </a:solidFill>
                <a:latin typeface="+mn-lt"/>
                <a:ea typeface="+mn-ea"/>
                <a:cs typeface="+mn-cs"/>
              </a:rPr>
              <a:t>among </a:t>
            </a:r>
            <a:r>
              <a:rPr lang="en-US" sz="2200" dirty="0" smtClean="0">
                <a:solidFill>
                  <a:schemeClr val="tx1"/>
                </a:solidFill>
                <a:latin typeface="+mn-lt"/>
                <a:ea typeface="+mn-ea"/>
                <a:cs typeface="+mn-cs"/>
              </a:rPr>
              <a:t>Nigerian  </a:t>
            </a:r>
            <a:r>
              <a:rPr lang="en-US" sz="2200" dirty="0">
                <a:solidFill>
                  <a:schemeClr val="tx1"/>
                </a:solidFill>
                <a:latin typeface="+mn-lt"/>
                <a:ea typeface="+mn-ea"/>
                <a:cs typeface="+mn-cs"/>
              </a:rPr>
              <a:t>students and </a:t>
            </a:r>
            <a:r>
              <a:rPr lang="en-US" sz="2200" dirty="0" smtClean="0">
                <a:solidFill>
                  <a:schemeClr val="tx1"/>
                </a:solidFill>
                <a:latin typeface="+mn-lt"/>
                <a:ea typeface="+mn-ea"/>
                <a:cs typeface="+mn-cs"/>
              </a:rPr>
              <a:t>scholars</a:t>
            </a:r>
            <a:r>
              <a:rPr lang="en-US" sz="2200" dirty="0"/>
              <a:t>:</a:t>
            </a:r>
            <a:endParaRPr lang="en-US" sz="2200" dirty="0" smtClean="0">
              <a:solidFill>
                <a:schemeClr val="tx1"/>
              </a:solidFill>
              <a:latin typeface="+mn-lt"/>
              <a:ea typeface="+mn-ea"/>
              <a:cs typeface="+mn-cs"/>
            </a:endParaRPr>
          </a:p>
          <a:p>
            <a:r>
              <a:rPr lang="en-US" sz="2200" dirty="0" smtClean="0">
                <a:solidFill>
                  <a:schemeClr val="tx1"/>
                </a:solidFill>
                <a:latin typeface="+mn-lt"/>
                <a:ea typeface="+mn-ea"/>
                <a:cs typeface="+mn-cs"/>
              </a:rPr>
              <a:t>A faculty </a:t>
            </a:r>
            <a:r>
              <a:rPr lang="en-US" sz="2200" dirty="0">
                <a:solidFill>
                  <a:schemeClr val="tx1"/>
                </a:solidFill>
                <a:latin typeface="+mn-lt"/>
                <a:ea typeface="+mn-ea"/>
                <a:cs typeface="+mn-cs"/>
              </a:rPr>
              <a:t>member </a:t>
            </a:r>
            <a:r>
              <a:rPr lang="en-US" sz="2200" dirty="0" smtClean="0">
                <a:solidFill>
                  <a:schemeClr val="tx1"/>
                </a:solidFill>
                <a:latin typeface="+mn-lt"/>
                <a:ea typeface="+mn-ea"/>
                <a:cs typeface="+mn-cs"/>
              </a:rPr>
              <a:t>- Systems </a:t>
            </a:r>
            <a:r>
              <a:rPr lang="en-US" sz="2200" dirty="0">
                <a:solidFill>
                  <a:schemeClr val="tx1"/>
                </a:solidFill>
                <a:latin typeface="+mn-lt"/>
                <a:ea typeface="+mn-ea"/>
                <a:cs typeface="+mn-cs"/>
              </a:rPr>
              <a:t>Engineering </a:t>
            </a:r>
            <a:r>
              <a:rPr lang="en-US" sz="2200" dirty="0" smtClean="0">
                <a:solidFill>
                  <a:schemeClr val="tx1"/>
                </a:solidFill>
                <a:latin typeface="+mn-lt"/>
                <a:ea typeface="+mn-ea"/>
                <a:cs typeface="+mn-cs"/>
              </a:rPr>
              <a:t> -University </a:t>
            </a:r>
            <a:r>
              <a:rPr lang="en-US" sz="2200" dirty="0">
                <a:solidFill>
                  <a:schemeClr val="tx1"/>
                </a:solidFill>
                <a:latin typeface="+mn-lt"/>
                <a:ea typeface="+mn-ea"/>
                <a:cs typeface="+mn-cs"/>
              </a:rPr>
              <a:t>of </a:t>
            </a:r>
            <a:r>
              <a:rPr lang="en-US" sz="2200" dirty="0" smtClean="0">
                <a:solidFill>
                  <a:schemeClr val="tx1"/>
                </a:solidFill>
                <a:latin typeface="+mn-lt"/>
                <a:ea typeface="+mn-ea"/>
                <a:cs typeface="+mn-cs"/>
              </a:rPr>
              <a:t>Lagos - working </a:t>
            </a:r>
            <a:r>
              <a:rPr lang="en-US" sz="2200" dirty="0">
                <a:solidFill>
                  <a:schemeClr val="tx1"/>
                </a:solidFill>
                <a:latin typeface="+mn-lt"/>
                <a:ea typeface="+mn-ea"/>
                <a:cs typeface="+mn-cs"/>
              </a:rPr>
              <a:t>towards a </a:t>
            </a:r>
            <a:r>
              <a:rPr lang="en-US" sz="2200" dirty="0" err="1">
                <a:solidFill>
                  <a:schemeClr val="tx1"/>
                </a:solidFill>
                <a:latin typeface="+mn-lt"/>
                <a:ea typeface="+mn-ea"/>
                <a:cs typeface="+mn-cs"/>
              </a:rPr>
              <a:t>Ph.D</a:t>
            </a:r>
            <a:r>
              <a:rPr lang="en-US" sz="2200" dirty="0">
                <a:solidFill>
                  <a:schemeClr val="tx1"/>
                </a:solidFill>
                <a:latin typeface="+mn-lt"/>
                <a:ea typeface="+mn-ea"/>
                <a:cs typeface="+mn-cs"/>
              </a:rPr>
              <a:t> </a:t>
            </a:r>
            <a:r>
              <a:rPr lang="en-US" sz="2200" dirty="0" smtClean="0">
                <a:solidFill>
                  <a:schemeClr val="tx1"/>
                </a:solidFill>
                <a:latin typeface="+mn-lt"/>
                <a:ea typeface="+mn-ea"/>
                <a:cs typeface="+mn-cs"/>
              </a:rPr>
              <a:t>- Speech </a:t>
            </a:r>
            <a:r>
              <a:rPr lang="en-US" sz="2200" dirty="0">
                <a:solidFill>
                  <a:schemeClr val="tx1"/>
                </a:solidFill>
                <a:latin typeface="+mn-lt"/>
                <a:ea typeface="+mn-ea"/>
                <a:cs typeface="+mn-cs"/>
              </a:rPr>
              <a:t>Recognition of Yoruba.  </a:t>
            </a:r>
            <a:endParaRPr lang="en-US" sz="2200" dirty="0" smtClean="0">
              <a:solidFill>
                <a:schemeClr val="tx1"/>
              </a:solidFill>
              <a:latin typeface="+mn-lt"/>
              <a:ea typeface="+mn-ea"/>
              <a:cs typeface="+mn-cs"/>
            </a:endParaRPr>
          </a:p>
          <a:p>
            <a:r>
              <a:rPr lang="en-US" sz="2200" dirty="0" smtClean="0">
                <a:solidFill>
                  <a:schemeClr val="tx1"/>
                </a:solidFill>
                <a:latin typeface="+mn-lt"/>
                <a:ea typeface="+mn-ea"/>
                <a:cs typeface="+mn-cs"/>
              </a:rPr>
              <a:t>A </a:t>
            </a:r>
            <a:r>
              <a:rPr lang="en-US" sz="2200" dirty="0">
                <a:solidFill>
                  <a:schemeClr val="tx1"/>
                </a:solidFill>
                <a:latin typeface="+mn-lt"/>
                <a:ea typeface="+mn-ea"/>
                <a:cs typeface="+mn-cs"/>
              </a:rPr>
              <a:t>number of undergraduate and post-graduate work are now being done in the area of </a:t>
            </a:r>
            <a:r>
              <a:rPr lang="en-US" sz="2200" dirty="0" smtClean="0">
                <a:solidFill>
                  <a:schemeClr val="tx1"/>
                </a:solidFill>
                <a:latin typeface="+mn-lt"/>
                <a:ea typeface="+mn-ea"/>
                <a:cs typeface="+mn-cs"/>
              </a:rPr>
              <a:t>HLT </a:t>
            </a:r>
            <a:r>
              <a:rPr lang="en-US" sz="2200" dirty="0">
                <a:solidFill>
                  <a:schemeClr val="tx1"/>
                </a:solidFill>
                <a:latin typeface="+mn-lt"/>
                <a:ea typeface="+mn-ea"/>
                <a:cs typeface="+mn-cs"/>
              </a:rPr>
              <a:t>in the University of Ibadan.</a:t>
            </a:r>
          </a:p>
          <a:p>
            <a:endParaRPr lang="en-US" sz="2200" dirty="0">
              <a:solidFill>
                <a:schemeClr val="tx1"/>
              </a:solidFill>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42910" y="785794"/>
            <a:ext cx="7772400" cy="609600"/>
          </a:xfrm>
        </p:spPr>
        <p:txBody>
          <a:bodyPr/>
          <a:lstStyle/>
          <a:p>
            <a:pPr algn="l"/>
            <a:r>
              <a:rPr lang="en-US" sz="3200" b="1" dirty="0" smtClean="0">
                <a:solidFill>
                  <a:schemeClr val="tx1"/>
                </a:solidFill>
              </a:rPr>
              <a:t>East Africa</a:t>
            </a:r>
            <a:endParaRPr lang="en-US" sz="3200" b="1" dirty="0">
              <a:solidFill>
                <a:schemeClr val="tx1"/>
              </a:solidFill>
            </a:endParaRPr>
          </a:p>
        </p:txBody>
      </p:sp>
      <p:sp>
        <p:nvSpPr>
          <p:cNvPr id="28675" name="Rectangle 3"/>
          <p:cNvSpPr>
            <a:spLocks noGrp="1" noChangeArrowheads="1"/>
          </p:cNvSpPr>
          <p:nvPr>
            <p:ph type="body" idx="1"/>
          </p:nvPr>
        </p:nvSpPr>
        <p:spPr>
          <a:xfrm>
            <a:off x="357158" y="1571612"/>
            <a:ext cx="8207375" cy="5000660"/>
          </a:xfrm>
        </p:spPr>
        <p:txBody>
          <a:bodyPr/>
          <a:lstStyle/>
          <a:p>
            <a:pPr>
              <a:buFontTx/>
              <a:buNone/>
            </a:pPr>
            <a:r>
              <a:rPr lang="en-US" sz="2400" b="1" dirty="0"/>
              <a:t>	</a:t>
            </a:r>
            <a:r>
              <a:rPr lang="en-US" sz="2400" b="1" dirty="0" smtClean="0"/>
              <a:t>Djibouti Centre of Speech Research</a:t>
            </a:r>
          </a:p>
          <a:p>
            <a:pPr>
              <a:buFontTx/>
              <a:buNone/>
            </a:pPr>
            <a:r>
              <a:rPr lang="en-GB" sz="2400" dirty="0" smtClean="0">
                <a:solidFill>
                  <a:srgbClr val="CC3300"/>
                </a:solidFill>
                <a:cs typeface="Times New Roman" pitchFamily="18" charset="0"/>
              </a:rPr>
              <a:t>		</a:t>
            </a:r>
            <a:r>
              <a:rPr lang="en-GB" sz="2200" dirty="0" smtClean="0">
                <a:cs typeface="Times New Roman" pitchFamily="18" charset="0"/>
              </a:rPr>
              <a:t>Dr </a:t>
            </a:r>
            <a:r>
              <a:rPr lang="en-GB" sz="2200" dirty="0" err="1" smtClean="0">
                <a:cs typeface="Times New Roman" pitchFamily="18" charset="0"/>
              </a:rPr>
              <a:t>Nimaan</a:t>
            </a:r>
            <a:r>
              <a:rPr lang="en-GB" sz="2200" dirty="0" smtClean="0">
                <a:cs typeface="Times New Roman" pitchFamily="18" charset="0"/>
              </a:rPr>
              <a:t> </a:t>
            </a:r>
            <a:r>
              <a:rPr lang="en-GB" sz="2200" dirty="0" err="1" smtClean="0">
                <a:cs typeface="Times New Roman" pitchFamily="18" charset="0"/>
              </a:rPr>
              <a:t>Abdillahi</a:t>
            </a:r>
            <a:endParaRPr lang="en-GB" sz="2200" dirty="0" smtClean="0">
              <a:cs typeface="Times New Roman" pitchFamily="18" charset="0"/>
            </a:endParaRPr>
          </a:p>
          <a:p>
            <a:pPr lvl="1"/>
            <a:r>
              <a:rPr lang="en-GB" sz="2000" dirty="0" smtClean="0">
                <a:cs typeface="Times New Roman" pitchFamily="18" charset="0"/>
              </a:rPr>
              <a:t>Convened a conference on HLT – January 2010</a:t>
            </a:r>
          </a:p>
          <a:p>
            <a:pPr lvl="1"/>
            <a:r>
              <a:rPr lang="en-GB" sz="2000" dirty="0" smtClean="0">
                <a:cs typeface="Times New Roman" pitchFamily="18" charset="0"/>
              </a:rPr>
              <a:t>African HLT Association (details not known)</a:t>
            </a:r>
            <a:br>
              <a:rPr lang="en-GB" sz="2000" dirty="0" smtClean="0">
                <a:cs typeface="Times New Roman" pitchFamily="18" charset="0"/>
              </a:rPr>
            </a:br>
            <a:endParaRPr lang="en-GB" sz="2000" dirty="0" smtClean="0">
              <a:cs typeface="Times New Roman" pitchFamily="18" charset="0"/>
            </a:endParaRPr>
          </a:p>
          <a:p>
            <a:pPr lvl="1">
              <a:buNone/>
            </a:pPr>
            <a:r>
              <a:rPr lang="en-GB" sz="2400" b="1" dirty="0" smtClean="0">
                <a:cs typeface="Times New Roman" pitchFamily="18" charset="0"/>
              </a:rPr>
              <a:t>Kenya : </a:t>
            </a:r>
            <a:r>
              <a:rPr lang="en-GB" sz="2400" b="1" dirty="0" err="1" smtClean="0">
                <a:cs typeface="Times New Roman" pitchFamily="18" charset="0"/>
              </a:rPr>
              <a:t>Teknobyte</a:t>
            </a:r>
            <a:r>
              <a:rPr lang="en-GB" sz="2400" b="1" dirty="0" smtClean="0">
                <a:cs typeface="Times New Roman" pitchFamily="18" charset="0"/>
              </a:rPr>
              <a:t> Speech Technologies </a:t>
            </a:r>
          </a:p>
          <a:p>
            <a:pPr marL="342900" lvl="1" indent="-342900">
              <a:buNone/>
            </a:pPr>
            <a:endParaRPr lang="en-GB" sz="2000" dirty="0" smtClean="0">
              <a:cs typeface="Times New Roman" pitchFamily="18" charset="0"/>
            </a:endParaRPr>
          </a:p>
          <a:p>
            <a:pPr marL="342900" lvl="1" indent="-342900">
              <a:buNone/>
            </a:pPr>
            <a:r>
              <a:rPr lang="en-GB" sz="2000" dirty="0">
                <a:cs typeface="Times New Roman" pitchFamily="18" charset="0"/>
              </a:rPr>
              <a:t>	</a:t>
            </a:r>
            <a:r>
              <a:rPr lang="en-GB" sz="2000" dirty="0" smtClean="0">
                <a:cs typeface="Times New Roman" pitchFamily="18" charset="0"/>
              </a:rPr>
              <a:t>	</a:t>
            </a:r>
            <a:r>
              <a:rPr lang="en-GB" sz="2200" dirty="0" smtClean="0">
                <a:cs typeface="Times New Roman" pitchFamily="18" charset="0"/>
              </a:rPr>
              <a:t>Dr </a:t>
            </a:r>
            <a:r>
              <a:rPr lang="en-GB" sz="2200" dirty="0" err="1" smtClean="0">
                <a:cs typeface="Times New Roman" pitchFamily="18" charset="0"/>
              </a:rPr>
              <a:t>Mucemi</a:t>
            </a:r>
            <a:r>
              <a:rPr lang="en-GB" sz="2200" dirty="0" smtClean="0">
                <a:cs typeface="Times New Roman" pitchFamily="18" charset="0"/>
              </a:rPr>
              <a:t> </a:t>
            </a:r>
            <a:r>
              <a:rPr lang="en-GB" sz="2200" dirty="0" err="1" smtClean="0">
                <a:cs typeface="Times New Roman" pitchFamily="18" charset="0"/>
              </a:rPr>
              <a:t>Gakuru</a:t>
            </a:r>
            <a:endParaRPr lang="en-GB" sz="2200" b="1" dirty="0" smtClean="0">
              <a:cs typeface="Times New Roman" pitchFamily="18" charset="0"/>
            </a:endParaRPr>
          </a:p>
          <a:p>
            <a:pPr lvl="1"/>
            <a:r>
              <a:rPr lang="en-GB" sz="2200" dirty="0" smtClean="0">
                <a:cs typeface="Times New Roman" pitchFamily="18" charset="0"/>
              </a:rPr>
              <a:t>  </a:t>
            </a:r>
            <a:r>
              <a:rPr lang="en-GB" sz="2000" dirty="0" smtClean="0">
                <a:cs typeface="Times New Roman" pitchFamily="18" charset="0"/>
              </a:rPr>
              <a:t>Speech synthesis in Kiswahili</a:t>
            </a:r>
          </a:p>
          <a:p>
            <a:pPr lvl="1">
              <a:buNone/>
            </a:pPr>
            <a:endParaRPr lang="en-GB" sz="2000" b="1" dirty="0">
              <a:cs typeface="Times New Roman" pitchFamily="18" charset="0"/>
            </a:endParaRPr>
          </a:p>
          <a:p>
            <a:pPr lvl="1"/>
            <a:endParaRPr lang="en-GB" sz="2000" dirty="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14348" y="214290"/>
            <a:ext cx="7772400" cy="720725"/>
          </a:xfrm>
        </p:spPr>
        <p:txBody>
          <a:bodyPr/>
          <a:lstStyle/>
          <a:p>
            <a:pPr algn="l"/>
            <a:r>
              <a:rPr lang="en-US" sz="3200" b="1" dirty="0">
                <a:solidFill>
                  <a:schemeClr val="tx1"/>
                </a:solidFill>
              </a:rPr>
              <a:t>Websites</a:t>
            </a:r>
            <a:endParaRPr lang="en-GB" sz="3200" b="1" dirty="0">
              <a:solidFill>
                <a:schemeClr val="tx1"/>
              </a:solidFill>
            </a:endParaRPr>
          </a:p>
        </p:txBody>
      </p:sp>
      <p:sp>
        <p:nvSpPr>
          <p:cNvPr id="13315" name="Rectangle 3"/>
          <p:cNvSpPr>
            <a:spLocks noGrp="1" noChangeArrowheads="1"/>
          </p:cNvSpPr>
          <p:nvPr>
            <p:ph type="body" idx="1"/>
          </p:nvPr>
        </p:nvSpPr>
        <p:spPr>
          <a:xfrm>
            <a:off x="428596" y="857232"/>
            <a:ext cx="8358246" cy="5715040"/>
          </a:xfrm>
        </p:spPr>
        <p:txBody>
          <a:bodyPr/>
          <a:lstStyle/>
          <a:p>
            <a:pPr algn="just">
              <a:lnSpc>
                <a:spcPct val="80000"/>
              </a:lnSpc>
              <a:buFontTx/>
              <a:buNone/>
            </a:pPr>
            <a:endParaRPr lang="en-US" sz="1400" dirty="0">
              <a:latin typeface="Verdana" pitchFamily="34" charset="0"/>
              <a:cs typeface="Times New Roman" pitchFamily="18" charset="0"/>
            </a:endParaRPr>
          </a:p>
          <a:p>
            <a:pPr>
              <a:lnSpc>
                <a:spcPct val="80000"/>
              </a:lnSpc>
              <a:buFontTx/>
              <a:buNone/>
            </a:pPr>
            <a:r>
              <a:rPr lang="en-US" sz="2800" b="1" dirty="0" err="1">
                <a:cs typeface="Times New Roman" pitchFamily="18" charset="0"/>
              </a:rPr>
              <a:t>AfLaT</a:t>
            </a:r>
            <a:r>
              <a:rPr lang="en-US" sz="2800" b="1" dirty="0">
                <a:cs typeface="Times New Roman" pitchFamily="18" charset="0"/>
              </a:rPr>
              <a:t> – African Language Technology</a:t>
            </a:r>
            <a:r>
              <a:rPr lang="en-US" sz="2400" b="1" dirty="0">
                <a:cs typeface="Times New Roman" pitchFamily="18" charset="0"/>
              </a:rPr>
              <a:t/>
            </a:r>
            <a:br>
              <a:rPr lang="en-US" sz="2400" b="1" dirty="0">
                <a:cs typeface="Times New Roman" pitchFamily="18" charset="0"/>
              </a:rPr>
            </a:br>
            <a:r>
              <a:rPr lang="en-US" sz="2400" dirty="0">
                <a:cs typeface="Times New Roman" pitchFamily="18" charset="0"/>
              </a:rPr>
              <a:t>http://www.aflat.org</a:t>
            </a:r>
            <a:r>
              <a:rPr lang="en-US" sz="2400" dirty="0" smtClean="0">
                <a:cs typeface="Times New Roman" pitchFamily="18" charset="0"/>
              </a:rPr>
              <a:t>/</a:t>
            </a:r>
          </a:p>
          <a:p>
            <a:pPr>
              <a:lnSpc>
                <a:spcPct val="80000"/>
              </a:lnSpc>
              <a:buFontTx/>
              <a:buNone/>
            </a:pPr>
            <a:endParaRPr lang="en-US" sz="1000" dirty="0">
              <a:cs typeface="Times New Roman" pitchFamily="18" charset="0"/>
            </a:endParaRPr>
          </a:p>
          <a:p>
            <a:pPr algn="just">
              <a:lnSpc>
                <a:spcPct val="80000"/>
              </a:lnSpc>
            </a:pPr>
            <a:r>
              <a:rPr lang="en-US" sz="2400" dirty="0">
                <a:cs typeface="Times New Roman" pitchFamily="18" charset="0"/>
              </a:rPr>
              <a:t>Aims to catalogue language resources for the benefit of researchers interested in African language technology</a:t>
            </a:r>
          </a:p>
          <a:p>
            <a:pPr algn="just">
              <a:lnSpc>
                <a:spcPct val="80000"/>
              </a:lnSpc>
            </a:pPr>
            <a:r>
              <a:rPr lang="en-US" sz="2400" dirty="0">
                <a:cs typeface="Times New Roman" pitchFamily="18" charset="0"/>
              </a:rPr>
              <a:t> AfLaT.org contains a steadily growing collection of bibliographic resources, web links and tools, provided by </a:t>
            </a:r>
            <a:r>
              <a:rPr lang="en-US" sz="2400" dirty="0" err="1">
                <a:cs typeface="Times New Roman" pitchFamily="18" charset="0"/>
              </a:rPr>
              <a:t>AfLaT</a:t>
            </a:r>
            <a:r>
              <a:rPr lang="en-US" sz="2400" dirty="0">
                <a:cs typeface="Times New Roman" pitchFamily="18" charset="0"/>
              </a:rPr>
              <a:t> members</a:t>
            </a:r>
            <a:r>
              <a:rPr lang="en-US" sz="1400" dirty="0">
                <a:cs typeface="Times New Roman" pitchFamily="18" charset="0"/>
              </a:rPr>
              <a:t>. </a:t>
            </a:r>
            <a:endParaRPr lang="en-US" sz="1400" dirty="0" smtClean="0">
              <a:cs typeface="Times New Roman" pitchFamily="18" charset="0"/>
            </a:endParaRPr>
          </a:p>
          <a:p>
            <a:pPr algn="just">
              <a:lnSpc>
                <a:spcPct val="80000"/>
              </a:lnSpc>
            </a:pPr>
            <a:r>
              <a:rPr lang="en-US" sz="2400" dirty="0" smtClean="0">
                <a:cs typeface="Times New Roman" pitchFamily="18" charset="0"/>
              </a:rPr>
              <a:t>Second workshop on HLT  applications in African languages (MALTA)</a:t>
            </a:r>
          </a:p>
          <a:p>
            <a:pPr algn="just">
              <a:lnSpc>
                <a:spcPct val="80000"/>
              </a:lnSpc>
            </a:pPr>
            <a:endParaRPr lang="en-US" sz="1400" dirty="0">
              <a:cs typeface="Times New Roman" pitchFamily="18" charset="0"/>
            </a:endParaRPr>
          </a:p>
          <a:p>
            <a:pPr algn="just">
              <a:lnSpc>
                <a:spcPct val="80000"/>
              </a:lnSpc>
            </a:pPr>
            <a:endParaRPr lang="en-US" sz="1400" dirty="0">
              <a:latin typeface="Verdana" pitchFamily="34" charset="0"/>
              <a:cs typeface="Times New Roman" pitchFamily="18" charset="0"/>
            </a:endParaRPr>
          </a:p>
          <a:p>
            <a:pPr algn="just">
              <a:lnSpc>
                <a:spcPct val="80000"/>
              </a:lnSpc>
              <a:buFontTx/>
              <a:buNone/>
            </a:pPr>
            <a:r>
              <a:rPr lang="en-US" sz="2800" b="1" dirty="0" smtClean="0">
                <a:cs typeface="Times New Roman" pitchFamily="18" charset="0"/>
              </a:rPr>
              <a:t>National </a:t>
            </a:r>
            <a:r>
              <a:rPr lang="en-US" sz="2800" b="1" dirty="0">
                <a:cs typeface="Times New Roman" pitchFamily="18" charset="0"/>
              </a:rPr>
              <a:t>HLT Network (South Africa)</a:t>
            </a:r>
          </a:p>
          <a:p>
            <a:pPr algn="just">
              <a:lnSpc>
                <a:spcPct val="80000"/>
              </a:lnSpc>
              <a:buNone/>
            </a:pPr>
            <a:r>
              <a:rPr lang="en-US" sz="2400" dirty="0" smtClean="0">
                <a:cs typeface="Times New Roman" pitchFamily="18" charset="0"/>
              </a:rPr>
              <a:t>	http</a:t>
            </a:r>
            <a:r>
              <a:rPr lang="en-US" sz="2400" dirty="0">
                <a:cs typeface="Times New Roman" pitchFamily="18" charset="0"/>
              </a:rPr>
              <a:t>://</a:t>
            </a:r>
            <a:r>
              <a:rPr lang="en-US" sz="2400" dirty="0" smtClean="0">
                <a:cs typeface="Times New Roman" pitchFamily="18" charset="0"/>
              </a:rPr>
              <a:t>www.meraka.org/nhn</a:t>
            </a:r>
          </a:p>
          <a:p>
            <a:pPr algn="just">
              <a:lnSpc>
                <a:spcPct val="80000"/>
              </a:lnSpc>
              <a:buNone/>
            </a:pPr>
            <a:endParaRPr lang="en-US" sz="1000" dirty="0">
              <a:solidFill>
                <a:srgbClr val="CC3300"/>
              </a:solidFill>
              <a:cs typeface="Times New Roman" pitchFamily="18" charset="0"/>
            </a:endParaRPr>
          </a:p>
          <a:p>
            <a:pPr>
              <a:lnSpc>
                <a:spcPct val="80000"/>
              </a:lnSpc>
            </a:pPr>
            <a:r>
              <a:rPr lang="en-GB" sz="2400" dirty="0">
                <a:ea typeface="MS Mincho" pitchFamily="49" charset="-128"/>
              </a:rPr>
              <a:t>Facilitates local and international collaboration</a:t>
            </a:r>
            <a:endParaRPr lang="en-GB" sz="2400" dirty="0">
              <a:cs typeface="Courier New" pitchFamily="49" charset="0"/>
            </a:endParaRPr>
          </a:p>
          <a:p>
            <a:pPr>
              <a:lnSpc>
                <a:spcPct val="80000"/>
              </a:lnSpc>
            </a:pPr>
            <a:r>
              <a:rPr lang="en-GB" sz="2400" dirty="0">
                <a:ea typeface="MS Mincho" pitchFamily="49" charset="-128"/>
              </a:rPr>
              <a:t>Administered by </a:t>
            </a:r>
            <a:r>
              <a:rPr lang="en-GB" sz="2400" dirty="0" err="1">
                <a:ea typeface="MS Mincho" pitchFamily="49" charset="-128"/>
              </a:rPr>
              <a:t>Meraka</a:t>
            </a:r>
            <a:endParaRPr lang="en-GB" sz="2400" dirty="0">
              <a:cs typeface="Courier New" pitchFamily="49" charset="0"/>
            </a:endParaRPr>
          </a:p>
          <a:p>
            <a:pPr>
              <a:lnSpc>
                <a:spcPct val="80000"/>
              </a:lnSpc>
            </a:pPr>
            <a:endParaRPr lang="en-GB"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l"/>
            <a:r>
              <a:rPr lang="en-US" sz="3200" b="1" dirty="0">
                <a:solidFill>
                  <a:schemeClr val="tx1"/>
                </a:solidFill>
              </a:rPr>
              <a:t>Conclusion</a:t>
            </a:r>
          </a:p>
        </p:txBody>
      </p:sp>
      <p:sp>
        <p:nvSpPr>
          <p:cNvPr id="29699" name="Rectangle 3"/>
          <p:cNvSpPr>
            <a:spLocks noGrp="1" noChangeArrowheads="1"/>
          </p:cNvSpPr>
          <p:nvPr>
            <p:ph type="body" idx="1"/>
          </p:nvPr>
        </p:nvSpPr>
        <p:spPr>
          <a:xfrm>
            <a:off x="611188" y="1628775"/>
            <a:ext cx="7772400" cy="4752975"/>
          </a:xfrm>
        </p:spPr>
        <p:txBody>
          <a:bodyPr/>
          <a:lstStyle/>
          <a:p>
            <a:r>
              <a:rPr lang="en-US" dirty="0"/>
              <a:t>Exceptional growth in Southern Africa over the last two years</a:t>
            </a:r>
          </a:p>
          <a:p>
            <a:endParaRPr lang="en-US" sz="2000" dirty="0"/>
          </a:p>
          <a:p>
            <a:r>
              <a:rPr lang="en-US" dirty="0"/>
              <a:t>Steady growth in West and East Africa</a:t>
            </a:r>
          </a:p>
          <a:p>
            <a:endParaRPr lang="en-US" sz="2000" dirty="0"/>
          </a:p>
          <a:p>
            <a:r>
              <a:rPr lang="en-US" dirty="0"/>
              <a:t>Need for co-operation within the African continent and </a:t>
            </a:r>
            <a:r>
              <a:rPr lang="en-US" dirty="0" smtClean="0"/>
              <a:t>wider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Thank you!</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2" y="428612"/>
            <a:ext cx="8229600" cy="1143000"/>
          </a:xfrm>
        </p:spPr>
        <p:txBody>
          <a:bodyPr/>
          <a:lstStyle/>
          <a:p>
            <a:pPr algn="l" eaLnBrk="1" hangingPunct="1">
              <a:defRPr/>
            </a:pPr>
            <a:r>
              <a:rPr lang="en-GB" dirty="0" smtClean="0"/>
              <a:t>HLT Component Indexes</a:t>
            </a:r>
          </a:p>
        </p:txBody>
      </p:sp>
      <p:pic>
        <p:nvPicPr>
          <p:cNvPr id="33797" name="Picture 5"/>
          <p:cNvPicPr>
            <a:picLocks noChangeAspect="1" noChangeArrowheads="1"/>
          </p:cNvPicPr>
          <p:nvPr/>
        </p:nvPicPr>
        <p:blipFill>
          <a:blip r:embed="rId3"/>
          <a:srcRect l="1358" r="453" b="586"/>
          <a:stretch>
            <a:fillRect/>
          </a:stretch>
        </p:blipFill>
        <p:spPr bwMode="auto">
          <a:xfrm>
            <a:off x="857249" y="1285875"/>
            <a:ext cx="7140575" cy="5572125"/>
          </a:xfrm>
          <a:prstGeom prst="rect">
            <a:avLst/>
          </a:prstGeom>
          <a:noFill/>
          <a:ln w="9525">
            <a:noFill/>
            <a:miter lim="800000"/>
            <a:headEnd/>
            <a:tailEnd/>
          </a:ln>
        </p:spPr>
      </p:pic>
      <p:sp>
        <p:nvSpPr>
          <p:cNvPr id="8" name="Rectangle 2"/>
          <p:cNvSpPr txBox="1">
            <a:spLocks noChangeArrowheads="1"/>
          </p:cNvSpPr>
          <p:nvPr/>
        </p:nvSpPr>
        <p:spPr bwMode="auto">
          <a:xfrm>
            <a:off x="0" y="0"/>
            <a:ext cx="8229600" cy="571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chemeClr val="bg1"/>
                </a:solidFill>
                <a:effectLst/>
                <a:uLnTx/>
                <a:uFillTx/>
                <a:latin typeface="Calibri" pitchFamily="34" charset="0"/>
                <a:ea typeface="+mj-ea"/>
                <a:cs typeface="+mj-cs"/>
              </a:rPr>
              <a:t>Results</a:t>
            </a:r>
            <a:r>
              <a:rPr kumimoji="0" lang="en-GB" sz="3200" b="0" i="0" u="none" strike="noStrike" kern="0" cap="none" spc="0" normalizeH="0" baseline="0" noProof="0" dirty="0" smtClean="0">
                <a:ln>
                  <a:noFill/>
                </a:ln>
                <a:solidFill>
                  <a:schemeClr val="bg1"/>
                </a:solidFill>
                <a:effectLst/>
                <a:uLnTx/>
                <a:uFillTx/>
                <a:latin typeface="Calibri" pitchFamily="34" charset="0"/>
                <a:ea typeface="+mj-ea"/>
                <a:cs typeface="+mj-cs"/>
              </a:rPr>
              <a:t> </a:t>
            </a:r>
            <a:endParaRPr kumimoji="0" lang="en-GB" sz="3200" b="0" i="0" u="none" strike="noStrike" kern="0" cap="none" spc="0" normalizeH="0" baseline="0" noProof="0" dirty="0" smtClean="0">
              <a:ln>
                <a:noFill/>
              </a:ln>
              <a:solidFill>
                <a:schemeClr val="accent2">
                  <a:lumMod val="75000"/>
                </a:schemeClr>
              </a:solidFill>
              <a:effectLst/>
              <a:uLnTx/>
              <a:uFillTx/>
              <a:latin typeface="Calibri" pitchFamily="34" charset="0"/>
              <a:ea typeface="+mj-ea"/>
              <a:cs typeface="+mj-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p:cNvPicPr>
            <a:picLocks noChangeAspect="1" noChangeArrowheads="1"/>
          </p:cNvPicPr>
          <p:nvPr/>
        </p:nvPicPr>
        <p:blipFill>
          <a:blip r:embed="rId3"/>
          <a:srcRect l="1543" r="2571" b="1169"/>
          <a:stretch>
            <a:fillRect/>
          </a:stretch>
        </p:blipFill>
        <p:spPr bwMode="auto">
          <a:xfrm>
            <a:off x="1428749" y="1214461"/>
            <a:ext cx="6204593" cy="5643539"/>
          </a:xfrm>
          <a:prstGeom prst="rect">
            <a:avLst/>
          </a:prstGeom>
          <a:noFill/>
          <a:ln w="9525">
            <a:noFill/>
            <a:miter lim="800000"/>
            <a:headEnd/>
            <a:tailEnd/>
          </a:ln>
        </p:spPr>
      </p:pic>
      <p:sp>
        <p:nvSpPr>
          <p:cNvPr id="8" name="Rectangle 2"/>
          <p:cNvSpPr txBox="1">
            <a:spLocks noChangeArrowheads="1"/>
          </p:cNvSpPr>
          <p:nvPr/>
        </p:nvSpPr>
        <p:spPr bwMode="auto">
          <a:xfrm>
            <a:off x="0" y="0"/>
            <a:ext cx="8229600" cy="571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chemeClr val="bg1"/>
                </a:solidFill>
                <a:effectLst/>
                <a:uLnTx/>
                <a:uFillTx/>
                <a:latin typeface="Calibri" pitchFamily="34" charset="0"/>
                <a:ea typeface="+mj-ea"/>
                <a:cs typeface="+mj-cs"/>
              </a:rPr>
              <a:t>Results</a:t>
            </a:r>
            <a:r>
              <a:rPr kumimoji="0" lang="en-GB" sz="3200" b="0" i="0" u="none" strike="noStrike" kern="0" cap="none" spc="0" normalizeH="0" baseline="0" noProof="0" dirty="0" smtClean="0">
                <a:ln>
                  <a:noFill/>
                </a:ln>
                <a:solidFill>
                  <a:schemeClr val="bg1"/>
                </a:solidFill>
                <a:effectLst/>
                <a:uLnTx/>
                <a:uFillTx/>
                <a:latin typeface="Calibri" pitchFamily="34" charset="0"/>
                <a:ea typeface="+mj-ea"/>
                <a:cs typeface="+mj-cs"/>
              </a:rPr>
              <a:t> </a:t>
            </a:r>
            <a:endParaRPr kumimoji="0" lang="en-GB" sz="3200" b="0" i="0" u="none" strike="noStrike" kern="0" cap="none" spc="0" normalizeH="0" baseline="0" noProof="0" dirty="0" smtClean="0">
              <a:ln>
                <a:noFill/>
              </a:ln>
              <a:solidFill>
                <a:schemeClr val="accent2">
                  <a:lumMod val="75000"/>
                </a:schemeClr>
              </a:solidFill>
              <a:effectLst/>
              <a:uLnTx/>
              <a:uFillTx/>
              <a:latin typeface="Calibri" pitchFamily="34" charset="0"/>
              <a:ea typeface="+mj-ea"/>
              <a:cs typeface="+mj-cs"/>
            </a:endParaRPr>
          </a:p>
        </p:txBody>
      </p:sp>
      <p:sp>
        <p:nvSpPr>
          <p:cNvPr id="17410" name="Rectangle 2"/>
          <p:cNvSpPr>
            <a:spLocks noGrp="1" noChangeArrowheads="1"/>
          </p:cNvSpPr>
          <p:nvPr>
            <p:ph type="title"/>
          </p:nvPr>
        </p:nvSpPr>
        <p:spPr>
          <a:xfrm>
            <a:off x="-32" y="428612"/>
            <a:ext cx="8229600" cy="1143000"/>
          </a:xfrm>
        </p:spPr>
        <p:txBody>
          <a:bodyPr/>
          <a:lstStyle/>
          <a:p>
            <a:pPr algn="l" eaLnBrk="1" hangingPunct="1">
              <a:defRPr/>
            </a:pPr>
            <a:r>
              <a:rPr lang="en-GB" dirty="0" smtClean="0"/>
              <a:t>HLT Component Indexes: Modules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srcRect/>
          <a:stretch>
            <a:fillRect/>
          </a:stretch>
        </p:blipFill>
        <p:spPr bwMode="auto">
          <a:xfrm>
            <a:off x="0" y="260350"/>
            <a:ext cx="8713788" cy="6337300"/>
          </a:xfrm>
          <a:prstGeom prst="rect">
            <a:avLst/>
          </a:prstGeom>
          <a:noFill/>
          <a:ln w="9525">
            <a:noFill/>
            <a:miter lim="800000"/>
            <a:headEnd/>
            <a:tailEnd/>
          </a:ln>
        </p:spPr>
      </p:pic>
      <p:sp>
        <p:nvSpPr>
          <p:cNvPr id="32771" name="Line 3"/>
          <p:cNvSpPr>
            <a:spLocks noChangeShapeType="1"/>
          </p:cNvSpPr>
          <p:nvPr/>
        </p:nvSpPr>
        <p:spPr bwMode="auto">
          <a:xfrm>
            <a:off x="2124075" y="908050"/>
            <a:ext cx="863600" cy="0"/>
          </a:xfrm>
          <a:prstGeom prst="line">
            <a:avLst/>
          </a:prstGeom>
          <a:noFill/>
          <a:ln w="28575">
            <a:solidFill>
              <a:schemeClr val="tx1"/>
            </a:solidFill>
            <a:round/>
            <a:headEnd/>
            <a:tailEnd/>
          </a:ln>
          <a:effectLst/>
        </p:spPr>
        <p:txBody>
          <a:bodyPr/>
          <a:lstStyle/>
          <a:p>
            <a:endParaRPr lang="en-US"/>
          </a:p>
        </p:txBody>
      </p:sp>
      <p:sp>
        <p:nvSpPr>
          <p:cNvPr id="32772" name="Line 4"/>
          <p:cNvSpPr>
            <a:spLocks noChangeShapeType="1"/>
          </p:cNvSpPr>
          <p:nvPr/>
        </p:nvSpPr>
        <p:spPr bwMode="auto">
          <a:xfrm>
            <a:off x="5724525" y="836613"/>
            <a:ext cx="503238" cy="0"/>
          </a:xfrm>
          <a:prstGeom prst="line">
            <a:avLst/>
          </a:prstGeom>
          <a:noFill/>
          <a:ln w="28575">
            <a:solidFill>
              <a:schemeClr val="tx1"/>
            </a:solidFill>
            <a:round/>
            <a:headEnd/>
            <a:tailEnd/>
          </a:ln>
          <a:effectLst/>
        </p:spPr>
        <p:txBody>
          <a:bodyPr/>
          <a:lstStyle/>
          <a:p>
            <a:endParaRPr lang="en-US"/>
          </a:p>
        </p:txBody>
      </p:sp>
      <p:sp>
        <p:nvSpPr>
          <p:cNvPr id="32773" name="Line 5"/>
          <p:cNvSpPr>
            <a:spLocks noChangeShapeType="1"/>
          </p:cNvSpPr>
          <p:nvPr/>
        </p:nvSpPr>
        <p:spPr bwMode="auto">
          <a:xfrm>
            <a:off x="4356100" y="1557338"/>
            <a:ext cx="0" cy="142875"/>
          </a:xfrm>
          <a:prstGeom prst="line">
            <a:avLst/>
          </a:prstGeom>
          <a:noFill/>
          <a:ln w="28575">
            <a:solidFill>
              <a:schemeClr val="tx1"/>
            </a:solidFill>
            <a:round/>
            <a:headEnd/>
            <a:tailEnd/>
          </a:ln>
          <a:effectLst/>
        </p:spPr>
        <p:txBody>
          <a:bodyPr/>
          <a:lstStyle/>
          <a:p>
            <a:endParaRPr lang="en-US"/>
          </a:p>
        </p:txBody>
      </p:sp>
      <p:sp>
        <p:nvSpPr>
          <p:cNvPr id="32774" name="Line 6"/>
          <p:cNvSpPr>
            <a:spLocks noChangeShapeType="1"/>
          </p:cNvSpPr>
          <p:nvPr/>
        </p:nvSpPr>
        <p:spPr bwMode="auto">
          <a:xfrm>
            <a:off x="4356100" y="2492375"/>
            <a:ext cx="0" cy="144463"/>
          </a:xfrm>
          <a:prstGeom prst="line">
            <a:avLst/>
          </a:prstGeom>
          <a:noFill/>
          <a:ln w="28575">
            <a:solidFill>
              <a:schemeClr val="tx1"/>
            </a:solidFill>
            <a:round/>
            <a:headEnd/>
            <a:tailEnd/>
          </a:ln>
          <a:effectLst/>
        </p:spPr>
        <p:txBody>
          <a:bodyPr/>
          <a:lstStyle/>
          <a:p>
            <a:endParaRPr lang="en-US"/>
          </a:p>
        </p:txBody>
      </p:sp>
      <p:sp>
        <p:nvSpPr>
          <p:cNvPr id="32775" name="Line 7"/>
          <p:cNvSpPr>
            <a:spLocks noChangeShapeType="1"/>
          </p:cNvSpPr>
          <p:nvPr/>
        </p:nvSpPr>
        <p:spPr bwMode="auto">
          <a:xfrm>
            <a:off x="4356100" y="3357563"/>
            <a:ext cx="0" cy="215900"/>
          </a:xfrm>
          <a:prstGeom prst="line">
            <a:avLst/>
          </a:prstGeom>
          <a:noFill/>
          <a:ln w="28575">
            <a:solidFill>
              <a:schemeClr val="tx1"/>
            </a:solidFill>
            <a:round/>
            <a:headEnd/>
            <a:tailEnd/>
          </a:ln>
          <a:effectLst/>
        </p:spPr>
        <p:txBody>
          <a:bodyPr/>
          <a:lstStyle/>
          <a:p>
            <a:endParaRPr lang="en-US"/>
          </a:p>
        </p:txBody>
      </p:sp>
      <p:sp>
        <p:nvSpPr>
          <p:cNvPr id="32777" name="Line 9"/>
          <p:cNvSpPr>
            <a:spLocks noChangeShapeType="1"/>
          </p:cNvSpPr>
          <p:nvPr/>
        </p:nvSpPr>
        <p:spPr bwMode="auto">
          <a:xfrm>
            <a:off x="4356100" y="4149725"/>
            <a:ext cx="0" cy="142875"/>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11188" y="404813"/>
            <a:ext cx="7772400" cy="803275"/>
          </a:xfrm>
        </p:spPr>
        <p:txBody>
          <a:bodyPr/>
          <a:lstStyle/>
          <a:p>
            <a:pPr algn="l"/>
            <a:r>
              <a:rPr lang="en-US" sz="3600" b="1" dirty="0">
                <a:solidFill>
                  <a:schemeClr val="tx1"/>
                </a:solidFill>
              </a:rPr>
              <a:t>OVERVIEW</a:t>
            </a:r>
          </a:p>
        </p:txBody>
      </p:sp>
      <p:sp>
        <p:nvSpPr>
          <p:cNvPr id="15363" name="Rectangle 3"/>
          <p:cNvSpPr>
            <a:spLocks noGrp="1" noChangeArrowheads="1"/>
          </p:cNvSpPr>
          <p:nvPr>
            <p:ph type="body" idx="1"/>
          </p:nvPr>
        </p:nvSpPr>
        <p:spPr>
          <a:xfrm>
            <a:off x="684213" y="1268413"/>
            <a:ext cx="8062912" cy="5256212"/>
          </a:xfrm>
        </p:spPr>
        <p:txBody>
          <a:bodyPr/>
          <a:lstStyle/>
          <a:p>
            <a:pPr>
              <a:buFontTx/>
              <a:buNone/>
            </a:pPr>
            <a:endParaRPr lang="en-US" b="1" dirty="0" smtClean="0"/>
          </a:p>
          <a:p>
            <a:pPr>
              <a:buFontTx/>
              <a:buNone/>
            </a:pPr>
            <a:r>
              <a:rPr lang="en-US" b="1" dirty="0" smtClean="0"/>
              <a:t>Activities </a:t>
            </a:r>
            <a:r>
              <a:rPr lang="en-US" b="1" dirty="0"/>
              <a:t>in</a:t>
            </a:r>
          </a:p>
          <a:p>
            <a:r>
              <a:rPr lang="en-US" dirty="0"/>
              <a:t> South Africa </a:t>
            </a:r>
          </a:p>
          <a:p>
            <a:r>
              <a:rPr lang="en-US" dirty="0" smtClean="0"/>
              <a:t>West </a:t>
            </a:r>
            <a:r>
              <a:rPr lang="en-US" dirty="0"/>
              <a:t>Africa</a:t>
            </a:r>
          </a:p>
          <a:p>
            <a:r>
              <a:rPr lang="en-US" dirty="0"/>
              <a:t>East </a:t>
            </a:r>
            <a:r>
              <a:rPr lang="en-US" dirty="0" smtClean="0"/>
              <a:t>Africa</a:t>
            </a:r>
          </a:p>
          <a:p>
            <a:endParaRPr lang="en-US" dirty="0" smtClean="0"/>
          </a:p>
          <a:p>
            <a:endParaRPr lang="en-US" sz="1000" dirty="0"/>
          </a:p>
          <a:p>
            <a:endParaRPr lang="en-US" sz="1000" dirty="0"/>
          </a:p>
          <a:p>
            <a:pPr>
              <a:buFontTx/>
              <a:buNone/>
            </a:pPr>
            <a:r>
              <a:rPr lang="en-US" b="1" dirty="0" smtClean="0"/>
              <a:t>Websites as references</a:t>
            </a:r>
            <a:endParaRPr lang="en-US" b="1" dirty="0"/>
          </a:p>
          <a:p>
            <a:pPr lvl="1">
              <a:buFontTx/>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2" y="476250"/>
            <a:ext cx="8229600" cy="1143000"/>
          </a:xfrm>
        </p:spPr>
        <p:txBody>
          <a:bodyPr/>
          <a:lstStyle/>
          <a:p>
            <a:pPr algn="l" eaLnBrk="1" hangingPunct="1">
              <a:defRPr/>
            </a:pPr>
            <a:r>
              <a:rPr lang="en-GB" dirty="0" smtClean="0"/>
              <a:t>South African HLT landscape</a:t>
            </a:r>
          </a:p>
        </p:txBody>
      </p:sp>
      <p:sp>
        <p:nvSpPr>
          <p:cNvPr id="16386" name="Rectangle 3"/>
          <p:cNvSpPr>
            <a:spLocks noGrp="1" noChangeArrowheads="1"/>
          </p:cNvSpPr>
          <p:nvPr>
            <p:ph idx="1"/>
          </p:nvPr>
        </p:nvSpPr>
        <p:spPr>
          <a:xfrm>
            <a:off x="457200" y="1760538"/>
            <a:ext cx="8401050" cy="4525962"/>
          </a:xfrm>
        </p:spPr>
        <p:txBody>
          <a:bodyPr>
            <a:normAutofit/>
          </a:bodyPr>
          <a:lstStyle/>
          <a:p>
            <a:pPr eaLnBrk="1" hangingPunct="1">
              <a:lnSpc>
                <a:spcPct val="80000"/>
              </a:lnSpc>
            </a:pPr>
            <a:r>
              <a:rPr lang="en-ZA" dirty="0" smtClean="0"/>
              <a:t>11 official languages</a:t>
            </a:r>
            <a:endParaRPr lang="en-GB" dirty="0" smtClean="0"/>
          </a:p>
          <a:p>
            <a:pPr eaLnBrk="1" hangingPunct="1">
              <a:lnSpc>
                <a:spcPct val="80000"/>
              </a:lnSpc>
            </a:pPr>
            <a:r>
              <a:rPr lang="en-GB" dirty="0" err="1" smtClean="0"/>
              <a:t>HLT</a:t>
            </a:r>
            <a:r>
              <a:rPr lang="en-GB" dirty="0" smtClean="0"/>
              <a:t> community</a:t>
            </a:r>
          </a:p>
          <a:p>
            <a:pPr lvl="1">
              <a:lnSpc>
                <a:spcPct val="80000"/>
              </a:lnSpc>
            </a:pPr>
            <a:r>
              <a:rPr lang="en-GB" dirty="0" smtClean="0"/>
              <a:t>R&amp;D community (universities </a:t>
            </a:r>
            <a:br>
              <a:rPr lang="en-GB" dirty="0" smtClean="0"/>
            </a:br>
            <a:r>
              <a:rPr lang="en-GB" dirty="0" smtClean="0"/>
              <a:t>&amp; science councils) </a:t>
            </a:r>
          </a:p>
          <a:p>
            <a:pPr lvl="1">
              <a:lnSpc>
                <a:spcPct val="80000"/>
              </a:lnSpc>
            </a:pPr>
            <a:r>
              <a:rPr lang="en-GB" dirty="0" smtClean="0"/>
              <a:t>Very few private sector companies</a:t>
            </a:r>
          </a:p>
          <a:p>
            <a:pPr eaLnBrk="1" hangingPunct="1">
              <a:lnSpc>
                <a:spcPct val="80000"/>
              </a:lnSpc>
            </a:pPr>
            <a:r>
              <a:rPr lang="en-GB" dirty="0" smtClean="0"/>
              <a:t>Various government initiatives</a:t>
            </a:r>
          </a:p>
          <a:p>
            <a:pPr lvl="1" eaLnBrk="1" hangingPunct="1">
              <a:lnSpc>
                <a:spcPct val="80000"/>
              </a:lnSpc>
            </a:pPr>
            <a:r>
              <a:rPr lang="en-GB" dirty="0" smtClean="0"/>
              <a:t>DST: HLT road-mapping process, NHN </a:t>
            </a:r>
          </a:p>
          <a:p>
            <a:pPr lvl="1" eaLnBrk="1" hangingPunct="1">
              <a:lnSpc>
                <a:spcPct val="80000"/>
              </a:lnSpc>
            </a:pPr>
            <a:r>
              <a:rPr lang="en-GB" dirty="0" smtClean="0"/>
              <a:t>DAC: HLT strategy, National Centre for HLT </a:t>
            </a:r>
          </a:p>
          <a:p>
            <a:pPr lvl="1" eaLnBrk="1" hangingPunct="1">
              <a:lnSpc>
                <a:spcPct val="80000"/>
              </a:lnSpc>
            </a:pPr>
            <a:r>
              <a:rPr lang="en-US" dirty="0" smtClean="0"/>
              <a:t>NRF: research funding</a:t>
            </a:r>
            <a:endParaRPr lang="en-GB" dirty="0" smtClean="0"/>
          </a:p>
        </p:txBody>
      </p:sp>
      <p:pic>
        <p:nvPicPr>
          <p:cNvPr id="16387" name="Picture 4"/>
          <p:cNvPicPr>
            <a:picLocks noChangeAspect="1" noChangeArrowheads="1"/>
          </p:cNvPicPr>
          <p:nvPr/>
        </p:nvPicPr>
        <p:blipFill>
          <a:blip r:embed="rId3"/>
          <a:srcRect/>
          <a:stretch>
            <a:fillRect/>
          </a:stretch>
        </p:blipFill>
        <p:spPr bwMode="auto">
          <a:xfrm>
            <a:off x="6429388" y="1714488"/>
            <a:ext cx="2193925" cy="1666875"/>
          </a:xfrm>
          <a:prstGeom prst="rect">
            <a:avLst/>
          </a:prstGeom>
          <a:noFill/>
          <a:ln w="19050">
            <a:noFill/>
            <a:miter lim="800000"/>
            <a:headEnd/>
            <a:tailEnd/>
          </a:ln>
        </p:spPr>
      </p:pic>
      <p:sp>
        <p:nvSpPr>
          <p:cNvPr id="16388" name="Rectangle 5"/>
          <p:cNvSpPr>
            <a:spLocks noChangeArrowheads="1"/>
          </p:cNvSpPr>
          <p:nvPr/>
        </p:nvSpPr>
        <p:spPr bwMode="auto">
          <a:xfrm>
            <a:off x="0" y="0"/>
            <a:ext cx="9144000" cy="549275"/>
          </a:xfrm>
          <a:prstGeom prst="rect">
            <a:avLst/>
          </a:prstGeom>
          <a:solidFill>
            <a:srgbClr val="FF0000"/>
          </a:solidFill>
          <a:ln w="9525" algn="ctr">
            <a:noFill/>
            <a:miter lim="800000"/>
            <a:headEnd/>
            <a:tailEnd/>
          </a:ln>
        </p:spPr>
        <p:txBody>
          <a:bodyPr wrap="none" anchor="ctr"/>
          <a:lstStyle/>
          <a:p>
            <a:r>
              <a:rPr lang="en-GB" sz="2800" kern="0" dirty="0" smtClean="0">
                <a:solidFill>
                  <a:schemeClr val="bg1"/>
                </a:solidFill>
                <a:latin typeface="Calibri" pitchFamily="34" charset="0"/>
              </a:rPr>
              <a:t>Background</a:t>
            </a:r>
            <a:endParaRPr lang="en-US" sz="2800" dirty="0"/>
          </a:p>
        </p:txBody>
      </p:sp>
      <p:pic>
        <p:nvPicPr>
          <p:cNvPr id="16389" name="Picture 6"/>
          <p:cNvPicPr>
            <a:picLocks noChangeAspect="1" noChangeArrowheads="1"/>
          </p:cNvPicPr>
          <p:nvPr/>
        </p:nvPicPr>
        <p:blipFill>
          <a:blip r:embed="rId4"/>
          <a:srcRect/>
          <a:stretch>
            <a:fillRect/>
          </a:stretch>
        </p:blipFill>
        <p:spPr bwMode="auto">
          <a:xfrm>
            <a:off x="6072198" y="-1"/>
            <a:ext cx="3071802" cy="5540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2" y="428612"/>
            <a:ext cx="8229600" cy="1143000"/>
          </a:xfrm>
        </p:spPr>
        <p:txBody>
          <a:bodyPr/>
          <a:lstStyle/>
          <a:p>
            <a:pPr algn="l" eaLnBrk="1" hangingPunct="1">
              <a:defRPr/>
            </a:pPr>
            <a:r>
              <a:rPr lang="en-GB" sz="3200" b="1" dirty="0" smtClean="0"/>
              <a:t>Challenge</a:t>
            </a:r>
          </a:p>
        </p:txBody>
      </p:sp>
      <p:sp>
        <p:nvSpPr>
          <p:cNvPr id="20482" name="Content Placeholder 2"/>
          <p:cNvSpPr>
            <a:spLocks noGrp="1"/>
          </p:cNvSpPr>
          <p:nvPr>
            <p:ph idx="1"/>
          </p:nvPr>
        </p:nvSpPr>
        <p:spPr>
          <a:xfrm>
            <a:off x="457200" y="1600200"/>
            <a:ext cx="8229600" cy="5043510"/>
          </a:xfrm>
        </p:spPr>
        <p:txBody>
          <a:bodyPr>
            <a:normAutofit lnSpcReduction="10000"/>
          </a:bodyPr>
          <a:lstStyle/>
          <a:p>
            <a:pPr eaLnBrk="1" hangingPunct="1">
              <a:lnSpc>
                <a:spcPct val="80000"/>
              </a:lnSpc>
            </a:pPr>
            <a:r>
              <a:rPr lang="en-GB" dirty="0" smtClean="0"/>
              <a:t>SA has not yet capitalised on opportunities to create a thriving </a:t>
            </a:r>
            <a:r>
              <a:rPr lang="en-GB" dirty="0" err="1" smtClean="0"/>
              <a:t>HLT</a:t>
            </a:r>
            <a:r>
              <a:rPr lang="en-GB" dirty="0" smtClean="0"/>
              <a:t> industry</a:t>
            </a:r>
          </a:p>
          <a:p>
            <a:pPr lvl="1">
              <a:lnSpc>
                <a:spcPct val="90000"/>
              </a:lnSpc>
            </a:pPr>
            <a:r>
              <a:rPr lang="en-US" dirty="0" smtClean="0">
                <a:solidFill>
                  <a:srgbClr val="CC6600"/>
                </a:solidFill>
              </a:rPr>
              <a:t>Lack of awareness within the local </a:t>
            </a:r>
            <a:r>
              <a:rPr lang="en-US" dirty="0" err="1" smtClean="0">
                <a:solidFill>
                  <a:srgbClr val="CC6600"/>
                </a:solidFill>
              </a:rPr>
              <a:t>HLT</a:t>
            </a:r>
            <a:r>
              <a:rPr lang="en-US" dirty="0" smtClean="0">
                <a:solidFill>
                  <a:srgbClr val="CC6600"/>
                </a:solidFill>
              </a:rPr>
              <a:t> community</a:t>
            </a:r>
            <a:endParaRPr lang="en-GB" dirty="0" smtClean="0">
              <a:solidFill>
                <a:srgbClr val="CC6600"/>
              </a:solidFill>
            </a:endParaRPr>
          </a:p>
          <a:p>
            <a:pPr eaLnBrk="1" hangingPunct="1">
              <a:lnSpc>
                <a:spcPct val="80000"/>
              </a:lnSpc>
            </a:pPr>
            <a:r>
              <a:rPr lang="en-GB" dirty="0" smtClean="0"/>
              <a:t>Perpetuated by perceived fragmentation of South African R&amp;D activities</a:t>
            </a:r>
          </a:p>
          <a:p>
            <a:pPr lvl="1">
              <a:lnSpc>
                <a:spcPct val="80000"/>
              </a:lnSpc>
            </a:pPr>
            <a:r>
              <a:rPr lang="en-GB" dirty="0" smtClean="0">
                <a:solidFill>
                  <a:srgbClr val="CC6600"/>
                </a:solidFill>
              </a:rPr>
              <a:t>Lack of a unified technological profile of HLT activities across the 11 languages </a:t>
            </a:r>
          </a:p>
          <a:p>
            <a:pPr eaLnBrk="1" hangingPunct="1">
              <a:lnSpc>
                <a:spcPct val="80000"/>
              </a:lnSpc>
            </a:pPr>
            <a:r>
              <a:rPr lang="en-GB" dirty="0" smtClean="0"/>
              <a:t>2009: a technology audit for the South African </a:t>
            </a:r>
            <a:r>
              <a:rPr lang="en-GB" dirty="0" err="1" smtClean="0"/>
              <a:t>HLT</a:t>
            </a:r>
            <a:r>
              <a:rPr lang="en-GB" dirty="0" smtClean="0"/>
              <a:t> landscape (</a:t>
            </a:r>
            <a:r>
              <a:rPr lang="en-GB" dirty="0" err="1" smtClean="0"/>
              <a:t>SAHLTA</a:t>
            </a:r>
            <a:r>
              <a:rPr lang="en-GB" dirty="0" smtClean="0"/>
              <a:t>)</a:t>
            </a:r>
          </a:p>
          <a:p>
            <a:pPr lvl="1" eaLnBrk="1" hangingPunct="1">
              <a:lnSpc>
                <a:spcPct val="80000"/>
              </a:lnSpc>
            </a:pPr>
            <a:r>
              <a:rPr lang="en-ZA" dirty="0" smtClean="0"/>
              <a:t>Align R&amp;D activities and stimulate cooperation</a:t>
            </a:r>
          </a:p>
          <a:p>
            <a:pPr lvl="1" eaLnBrk="1" hangingPunct="1">
              <a:lnSpc>
                <a:spcPct val="80000"/>
              </a:lnSpc>
            </a:pPr>
            <a:r>
              <a:rPr lang="en-ZA" dirty="0" smtClean="0"/>
              <a:t>Similar to Dutch (</a:t>
            </a:r>
            <a:r>
              <a:rPr lang="en-ZA" dirty="0" err="1" smtClean="0"/>
              <a:t>BLaRK</a:t>
            </a:r>
            <a:r>
              <a:rPr lang="en-ZA" dirty="0" smtClean="0"/>
              <a:t>), </a:t>
            </a:r>
            <a:r>
              <a:rPr lang="en-ZA" dirty="0" err="1" smtClean="0"/>
              <a:t>EuroMap</a:t>
            </a:r>
            <a:endParaRPr lang="en-GB" dirty="0" smtClean="0"/>
          </a:p>
          <a:p>
            <a:pPr eaLnBrk="1" hangingPunct="1"/>
            <a:endParaRPr lang="en-GB" dirty="0" smtClean="0"/>
          </a:p>
        </p:txBody>
      </p:sp>
      <p:sp>
        <p:nvSpPr>
          <p:cNvPr id="5" name="Rectangle 2"/>
          <p:cNvSpPr txBox="1">
            <a:spLocks noChangeArrowheads="1"/>
          </p:cNvSpPr>
          <p:nvPr/>
        </p:nvSpPr>
        <p:spPr bwMode="auto">
          <a:xfrm>
            <a:off x="0" y="0"/>
            <a:ext cx="8229600" cy="571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chemeClr val="bg1"/>
                </a:solidFill>
                <a:effectLst/>
                <a:uLnTx/>
                <a:uFillTx/>
                <a:latin typeface="Calibri" pitchFamily="34" charset="0"/>
                <a:ea typeface="+mj-ea"/>
                <a:cs typeface="+mj-cs"/>
              </a:rPr>
              <a:t>Background</a:t>
            </a:r>
            <a:r>
              <a:rPr kumimoji="0" lang="en-GB" sz="3200" b="0" i="0" u="none" strike="noStrike" kern="0" cap="none" spc="0" normalizeH="0" baseline="0" noProof="0" dirty="0" smtClean="0">
                <a:ln>
                  <a:noFill/>
                </a:ln>
                <a:solidFill>
                  <a:schemeClr val="accent2">
                    <a:lumMod val="75000"/>
                  </a:schemeClr>
                </a:solidFill>
                <a:effectLst/>
                <a:uLnTx/>
                <a:uFillTx/>
                <a:latin typeface="Calibri" pitchFamily="34" charset="0"/>
                <a:ea typeface="+mj-ea"/>
                <a:cs typeface="+mj-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48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48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48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ChangeArrowheads="1"/>
          </p:cNvSpPr>
          <p:nvPr/>
        </p:nvSpPr>
        <p:spPr bwMode="auto">
          <a:xfrm>
            <a:off x="0" y="0"/>
            <a:ext cx="9144000" cy="838200"/>
          </a:xfrm>
          <a:prstGeom prst="rect">
            <a:avLst/>
          </a:prstGeom>
          <a:solidFill>
            <a:srgbClr val="FF0000"/>
          </a:solidFill>
          <a:ln w="9525" algn="ctr">
            <a:noFill/>
            <a:miter lim="800000"/>
            <a:headEnd/>
            <a:tailEnd/>
          </a:ln>
        </p:spPr>
        <p:txBody>
          <a:bodyPr wrap="none" anchor="ctr"/>
          <a:lstStyle/>
          <a:p>
            <a:endParaRPr lang="en-US"/>
          </a:p>
        </p:txBody>
      </p:sp>
      <p:sp>
        <p:nvSpPr>
          <p:cNvPr id="14338" name="Rectangle 3"/>
          <p:cNvSpPr>
            <a:spLocks noChangeArrowheads="1"/>
          </p:cNvSpPr>
          <p:nvPr/>
        </p:nvSpPr>
        <p:spPr bwMode="auto">
          <a:xfrm>
            <a:off x="0" y="4648200"/>
            <a:ext cx="9144000" cy="2209800"/>
          </a:xfrm>
          <a:prstGeom prst="rect">
            <a:avLst/>
          </a:prstGeom>
          <a:solidFill>
            <a:srgbClr val="336499"/>
          </a:solidFill>
          <a:ln w="9525" algn="ctr">
            <a:noFill/>
            <a:miter lim="800000"/>
            <a:headEnd/>
            <a:tailEnd/>
          </a:ln>
        </p:spPr>
        <p:txBody>
          <a:bodyPr wrap="none" anchor="ctr"/>
          <a:lstStyle/>
          <a:p>
            <a:endParaRPr lang="en-US"/>
          </a:p>
        </p:txBody>
      </p:sp>
      <p:sp>
        <p:nvSpPr>
          <p:cNvPr id="14339" name="Rectangle 4"/>
          <p:cNvSpPr>
            <a:spLocks noChangeArrowheads="1"/>
          </p:cNvSpPr>
          <p:nvPr/>
        </p:nvSpPr>
        <p:spPr bwMode="auto">
          <a:xfrm>
            <a:off x="0" y="2590800"/>
            <a:ext cx="9144000" cy="152400"/>
          </a:xfrm>
          <a:prstGeom prst="rect">
            <a:avLst/>
          </a:prstGeom>
          <a:solidFill>
            <a:srgbClr val="FF0000"/>
          </a:solidFill>
          <a:ln w="9525" algn="ctr">
            <a:noFill/>
            <a:miter lim="800000"/>
            <a:headEnd/>
            <a:tailEnd/>
          </a:ln>
        </p:spPr>
        <p:txBody>
          <a:bodyPr wrap="none" anchor="ctr"/>
          <a:lstStyle/>
          <a:p>
            <a:endParaRPr lang="en-US"/>
          </a:p>
        </p:txBody>
      </p:sp>
      <p:sp>
        <p:nvSpPr>
          <p:cNvPr id="14340" name="Rectangle 5"/>
          <p:cNvSpPr>
            <a:spLocks noChangeArrowheads="1"/>
          </p:cNvSpPr>
          <p:nvPr/>
        </p:nvSpPr>
        <p:spPr bwMode="auto">
          <a:xfrm>
            <a:off x="0" y="1219200"/>
            <a:ext cx="9144000" cy="152400"/>
          </a:xfrm>
          <a:prstGeom prst="rect">
            <a:avLst/>
          </a:prstGeom>
          <a:solidFill>
            <a:srgbClr val="B2B2B2"/>
          </a:solidFill>
          <a:ln w="9525" algn="ctr">
            <a:noFill/>
            <a:miter lim="800000"/>
            <a:headEnd/>
            <a:tailEnd/>
          </a:ln>
        </p:spPr>
        <p:txBody>
          <a:bodyPr wrap="none" anchor="ctr"/>
          <a:lstStyle/>
          <a:p>
            <a:endParaRPr lang="en-US"/>
          </a:p>
        </p:txBody>
      </p:sp>
      <p:pic>
        <p:nvPicPr>
          <p:cNvPr id="14341" name="Picture 6"/>
          <p:cNvPicPr>
            <a:picLocks noChangeAspect="1" noChangeArrowheads="1"/>
          </p:cNvPicPr>
          <p:nvPr/>
        </p:nvPicPr>
        <p:blipFill>
          <a:blip r:embed="rId3">
            <a:lum bright="70000" contrast="-46000"/>
            <a:grayscl/>
          </a:blip>
          <a:srcRect/>
          <a:stretch>
            <a:fillRect/>
          </a:stretch>
        </p:blipFill>
        <p:spPr bwMode="auto">
          <a:xfrm>
            <a:off x="0" y="1447800"/>
            <a:ext cx="9144000" cy="990600"/>
          </a:xfrm>
          <a:prstGeom prst="rect">
            <a:avLst/>
          </a:prstGeom>
          <a:noFill/>
          <a:ln w="9525" algn="ctr">
            <a:noFill/>
            <a:miter lim="800000"/>
            <a:headEnd/>
            <a:tailEnd/>
          </a:ln>
        </p:spPr>
      </p:pic>
      <p:pic>
        <p:nvPicPr>
          <p:cNvPr id="14342" name="Picture 7"/>
          <p:cNvPicPr>
            <a:picLocks noChangeAspect="1" noChangeArrowheads="1"/>
          </p:cNvPicPr>
          <p:nvPr/>
        </p:nvPicPr>
        <p:blipFill>
          <a:blip r:embed="rId4"/>
          <a:srcRect/>
          <a:stretch>
            <a:fillRect/>
          </a:stretch>
        </p:blipFill>
        <p:spPr bwMode="auto">
          <a:xfrm>
            <a:off x="5218113" y="914400"/>
            <a:ext cx="3433762" cy="619125"/>
          </a:xfrm>
          <a:prstGeom prst="rect">
            <a:avLst/>
          </a:prstGeom>
          <a:noFill/>
          <a:ln w="9525" algn="ctr">
            <a:noFill/>
            <a:miter lim="800000"/>
            <a:headEnd/>
            <a:tailEnd/>
          </a:ln>
        </p:spPr>
      </p:pic>
      <p:sp>
        <p:nvSpPr>
          <p:cNvPr id="3080" name="Rectangle 8"/>
          <p:cNvSpPr>
            <a:spLocks noChangeArrowheads="1"/>
          </p:cNvSpPr>
          <p:nvPr/>
        </p:nvSpPr>
        <p:spPr bwMode="auto">
          <a:xfrm>
            <a:off x="0" y="2716596"/>
            <a:ext cx="9144000" cy="1569660"/>
          </a:xfrm>
          <a:prstGeom prst="rect">
            <a:avLst/>
          </a:prstGeom>
          <a:noFill/>
          <a:ln w="9525" algn="ctr">
            <a:noFill/>
            <a:miter lim="800000"/>
            <a:headEnd/>
            <a:tailEnd/>
          </a:ln>
          <a:effectLst>
            <a:outerShdw dist="35921" dir="2700000" algn="ctr" rotWithShape="0">
              <a:schemeClr val="bg2"/>
            </a:outerShdw>
          </a:effectLst>
        </p:spPr>
        <p:txBody>
          <a:bodyPr wrap="square">
            <a:spAutoFit/>
          </a:bodyPr>
          <a:lstStyle/>
          <a:p>
            <a:pPr algn="ctr">
              <a:defRPr/>
            </a:pPr>
            <a:r>
              <a:rPr lang="en-US" sz="4800" dirty="0" smtClean="0">
                <a:latin typeface="+mj-lt"/>
              </a:rPr>
              <a:t>An </a:t>
            </a:r>
            <a:r>
              <a:rPr lang="en-US" sz="4800" dirty="0" err="1" smtClean="0">
                <a:latin typeface="+mj-lt"/>
              </a:rPr>
              <a:t>HLT</a:t>
            </a:r>
            <a:r>
              <a:rPr lang="en-US" sz="4800" dirty="0" smtClean="0">
                <a:latin typeface="+mj-lt"/>
              </a:rPr>
              <a:t> profile of the official </a:t>
            </a:r>
          </a:p>
          <a:p>
            <a:pPr algn="ctr">
              <a:defRPr/>
            </a:pPr>
            <a:r>
              <a:rPr lang="en-US" sz="4800" dirty="0" smtClean="0">
                <a:latin typeface="+mj-lt"/>
              </a:rPr>
              <a:t>South African languages </a:t>
            </a:r>
            <a:endParaRPr lang="en-US" sz="4800" dirty="0">
              <a:latin typeface="+mj-lt"/>
            </a:endParaRPr>
          </a:p>
        </p:txBody>
      </p:sp>
      <p:pic>
        <p:nvPicPr>
          <p:cNvPr id="14344" name="Picture 9" descr="CSIR_SIG_32mm_FC"/>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092950" y="5281613"/>
            <a:ext cx="2051050" cy="1576387"/>
          </a:xfrm>
          <a:prstGeom prst="rect">
            <a:avLst/>
          </a:prstGeom>
          <a:noFill/>
          <a:ln w="9525">
            <a:noFill/>
            <a:miter lim="800000"/>
            <a:headEnd/>
            <a:tailEnd/>
          </a:ln>
        </p:spPr>
      </p:pic>
      <p:sp>
        <p:nvSpPr>
          <p:cNvPr id="14345" name="Rectangle 12"/>
          <p:cNvSpPr>
            <a:spLocks noChangeArrowheads="1"/>
          </p:cNvSpPr>
          <p:nvPr/>
        </p:nvSpPr>
        <p:spPr bwMode="auto">
          <a:xfrm>
            <a:off x="500034" y="4598267"/>
            <a:ext cx="8358246" cy="830997"/>
          </a:xfrm>
          <a:prstGeom prst="rect">
            <a:avLst/>
          </a:prstGeom>
          <a:noFill/>
          <a:ln w="9525">
            <a:noFill/>
            <a:miter lim="800000"/>
            <a:headEnd/>
            <a:tailEnd/>
          </a:ln>
        </p:spPr>
        <p:txBody>
          <a:bodyPr wrap="square">
            <a:spAutoFit/>
          </a:bodyPr>
          <a:lstStyle/>
          <a:p>
            <a:pPr algn="ctr"/>
            <a:r>
              <a:rPr lang="en-US" sz="1600" baseline="30000" dirty="0" err="1" smtClean="0">
                <a:solidFill>
                  <a:schemeClr val="bg1"/>
                </a:solidFill>
                <a:latin typeface="Calibri" pitchFamily="34" charset="0"/>
              </a:rPr>
              <a:t>1</a:t>
            </a:r>
            <a:r>
              <a:rPr lang="en-US" sz="1600" dirty="0" err="1" smtClean="0">
                <a:solidFill>
                  <a:schemeClr val="bg1"/>
                </a:solidFill>
                <a:latin typeface="Calibri" pitchFamily="34" charset="0"/>
              </a:rPr>
              <a:t>HLT</a:t>
            </a:r>
            <a:r>
              <a:rPr lang="en-US" sz="1600" dirty="0" smtClean="0">
                <a:solidFill>
                  <a:schemeClr val="bg1"/>
                </a:solidFill>
                <a:latin typeface="Calibri" pitchFamily="34" charset="0"/>
              </a:rPr>
              <a:t> </a:t>
            </a:r>
            <a:r>
              <a:rPr lang="en-US" sz="1600" dirty="0">
                <a:solidFill>
                  <a:schemeClr val="bg1"/>
                </a:solidFill>
                <a:latin typeface="Calibri" pitchFamily="34" charset="0"/>
              </a:rPr>
              <a:t>Research Group</a:t>
            </a:r>
            <a:r>
              <a:rPr lang="en-US" sz="1600" dirty="0" smtClean="0">
                <a:solidFill>
                  <a:schemeClr val="bg1"/>
                </a:solidFill>
                <a:latin typeface="Calibri" pitchFamily="34" charset="0"/>
              </a:rPr>
              <a:t>, </a:t>
            </a:r>
            <a:r>
              <a:rPr lang="en-US" sz="1600" dirty="0" err="1" smtClean="0">
                <a:solidFill>
                  <a:schemeClr val="bg1"/>
                </a:solidFill>
                <a:latin typeface="Calibri" pitchFamily="34" charset="0"/>
              </a:rPr>
              <a:t>CSIR</a:t>
            </a:r>
            <a:r>
              <a:rPr lang="en-US" sz="1600" dirty="0" smtClean="0">
                <a:solidFill>
                  <a:schemeClr val="bg1"/>
                </a:solidFill>
                <a:latin typeface="Calibri" pitchFamily="34" charset="0"/>
              </a:rPr>
              <a:t>, South Africa</a:t>
            </a:r>
          </a:p>
          <a:p>
            <a:pPr algn="ctr"/>
            <a:r>
              <a:rPr lang="en-US" sz="1600" baseline="30000" dirty="0" err="1" smtClean="0">
                <a:solidFill>
                  <a:schemeClr val="bg1"/>
                </a:solidFill>
                <a:latin typeface="Calibri" pitchFamily="34" charset="0"/>
              </a:rPr>
              <a:t>2</a:t>
            </a:r>
            <a:r>
              <a:rPr lang="en-US" sz="1600" dirty="0" err="1" smtClean="0">
                <a:solidFill>
                  <a:schemeClr val="bg1"/>
                </a:solidFill>
                <a:latin typeface="Calibri" pitchFamily="34" charset="0"/>
              </a:rPr>
              <a:t>Graduate</a:t>
            </a:r>
            <a:r>
              <a:rPr lang="en-US" sz="1600" dirty="0" smtClean="0">
                <a:solidFill>
                  <a:schemeClr val="bg1"/>
                </a:solidFill>
                <a:latin typeface="Calibri" pitchFamily="34" charset="0"/>
              </a:rPr>
              <a:t> School of Technology Management, University of Pretoria, South Africa</a:t>
            </a:r>
          </a:p>
          <a:p>
            <a:pPr algn="ctr"/>
            <a:r>
              <a:rPr lang="en-US" sz="1600" baseline="30000" dirty="0" err="1" smtClean="0">
                <a:solidFill>
                  <a:schemeClr val="bg1"/>
                </a:solidFill>
                <a:latin typeface="Calibri" pitchFamily="34" charset="0"/>
              </a:rPr>
              <a:t>3</a:t>
            </a:r>
            <a:r>
              <a:rPr lang="en-US" sz="1600" dirty="0" err="1" smtClean="0">
                <a:solidFill>
                  <a:schemeClr val="bg1"/>
                </a:solidFill>
                <a:latin typeface="Calibri" pitchFamily="34" charset="0"/>
              </a:rPr>
              <a:t>Centre</a:t>
            </a:r>
            <a:r>
              <a:rPr lang="en-US" sz="1600" dirty="0" smtClean="0">
                <a:solidFill>
                  <a:schemeClr val="bg1"/>
                </a:solidFill>
                <a:latin typeface="Calibri" pitchFamily="34" charset="0"/>
              </a:rPr>
              <a:t> for Text Technology (</a:t>
            </a:r>
            <a:r>
              <a:rPr lang="en-US" sz="1600" dirty="0" err="1" smtClean="0">
                <a:solidFill>
                  <a:schemeClr val="bg1"/>
                </a:solidFill>
                <a:latin typeface="Calibri" pitchFamily="34" charset="0"/>
              </a:rPr>
              <a:t>CTexT</a:t>
            </a:r>
            <a:r>
              <a:rPr lang="en-US" sz="1600" dirty="0" smtClean="0">
                <a:solidFill>
                  <a:schemeClr val="bg1"/>
                </a:solidFill>
                <a:latin typeface="Calibri" pitchFamily="34" charset="0"/>
              </a:rPr>
              <a:t>), North-West University, South Africa</a:t>
            </a:r>
            <a:endParaRPr lang="en-US" sz="1600" dirty="0">
              <a:solidFill>
                <a:schemeClr val="bg1"/>
              </a:solidFill>
              <a:latin typeface="Calibri" pitchFamily="34" charset="0"/>
            </a:endParaRPr>
          </a:p>
        </p:txBody>
      </p:sp>
      <p:sp>
        <p:nvSpPr>
          <p:cNvPr id="11" name="Rectangle 12"/>
          <p:cNvSpPr>
            <a:spLocks noChangeArrowheads="1"/>
          </p:cNvSpPr>
          <p:nvPr/>
        </p:nvSpPr>
        <p:spPr bwMode="auto">
          <a:xfrm>
            <a:off x="500034" y="4286256"/>
            <a:ext cx="8358246" cy="400110"/>
          </a:xfrm>
          <a:prstGeom prst="rect">
            <a:avLst/>
          </a:prstGeom>
          <a:noFill/>
          <a:ln w="9525">
            <a:noFill/>
            <a:miter lim="800000"/>
            <a:headEnd/>
            <a:tailEnd/>
          </a:ln>
        </p:spPr>
        <p:txBody>
          <a:bodyPr wrap="square">
            <a:spAutoFit/>
          </a:bodyPr>
          <a:lstStyle/>
          <a:p>
            <a:pPr algn="ctr"/>
            <a:r>
              <a:rPr lang="en-US" sz="2000" b="1" i="1" dirty="0" err="1">
                <a:solidFill>
                  <a:srgbClr val="336499"/>
                </a:solidFill>
                <a:latin typeface="Calibri" pitchFamily="34" charset="0"/>
              </a:rPr>
              <a:t>Aditi</a:t>
            </a:r>
            <a:r>
              <a:rPr lang="en-US" sz="2000" b="1" i="1" dirty="0">
                <a:solidFill>
                  <a:srgbClr val="336499"/>
                </a:solidFill>
                <a:latin typeface="Calibri" pitchFamily="34" charset="0"/>
              </a:rPr>
              <a:t> Sharma </a:t>
            </a:r>
            <a:r>
              <a:rPr lang="en-US" sz="2000" b="1" i="1" dirty="0" err="1" smtClean="0">
                <a:solidFill>
                  <a:srgbClr val="336499"/>
                </a:solidFill>
                <a:latin typeface="Calibri" pitchFamily="34" charset="0"/>
              </a:rPr>
              <a:t>Grover</a:t>
            </a:r>
            <a:r>
              <a:rPr lang="en-US" sz="2000" b="1" i="1" baseline="30000" dirty="0" err="1" smtClean="0">
                <a:solidFill>
                  <a:srgbClr val="336499"/>
                </a:solidFill>
                <a:latin typeface="Calibri" pitchFamily="34" charset="0"/>
              </a:rPr>
              <a:t>1,2</a:t>
            </a:r>
            <a:r>
              <a:rPr lang="en-US" sz="2000" b="1" i="1" dirty="0" smtClean="0">
                <a:solidFill>
                  <a:srgbClr val="336499"/>
                </a:solidFill>
                <a:latin typeface="Calibri" pitchFamily="34" charset="0"/>
              </a:rPr>
              <a:t>, Gerhard B van </a:t>
            </a:r>
            <a:r>
              <a:rPr lang="en-US" sz="2000" b="1" i="1" dirty="0" err="1" smtClean="0">
                <a:solidFill>
                  <a:srgbClr val="336499"/>
                </a:solidFill>
                <a:latin typeface="Calibri" pitchFamily="34" charset="0"/>
              </a:rPr>
              <a:t>Huyssteen</a:t>
            </a:r>
            <a:r>
              <a:rPr lang="en-US" sz="2000" b="1" i="1" baseline="30000" dirty="0" err="1" smtClean="0">
                <a:solidFill>
                  <a:srgbClr val="336499"/>
                </a:solidFill>
                <a:latin typeface="Calibri" pitchFamily="34" charset="0"/>
              </a:rPr>
              <a:t>1,3</a:t>
            </a:r>
            <a:r>
              <a:rPr lang="en-US" sz="2000" b="1" i="1" dirty="0" smtClean="0">
                <a:solidFill>
                  <a:srgbClr val="336499"/>
                </a:solidFill>
                <a:latin typeface="Calibri" pitchFamily="34" charset="0"/>
              </a:rPr>
              <a:t> &amp; </a:t>
            </a:r>
            <a:r>
              <a:rPr lang="en-US" sz="2000" b="1" i="1" dirty="0" err="1" smtClean="0">
                <a:solidFill>
                  <a:srgbClr val="336499"/>
                </a:solidFill>
                <a:latin typeface="Calibri" pitchFamily="34" charset="0"/>
              </a:rPr>
              <a:t>Marthinus</a:t>
            </a:r>
            <a:r>
              <a:rPr lang="en-US" sz="2000" b="1" i="1" dirty="0" smtClean="0">
                <a:solidFill>
                  <a:srgbClr val="336499"/>
                </a:solidFill>
                <a:latin typeface="Calibri" pitchFamily="34" charset="0"/>
              </a:rPr>
              <a:t> W. </a:t>
            </a:r>
            <a:r>
              <a:rPr lang="en-US" sz="2000" b="1" i="1" dirty="0" err="1" smtClean="0">
                <a:solidFill>
                  <a:srgbClr val="336499"/>
                </a:solidFill>
                <a:latin typeface="Calibri" pitchFamily="34" charset="0"/>
              </a:rPr>
              <a:t>Pretorius</a:t>
            </a:r>
            <a:r>
              <a:rPr lang="en-US" sz="2000" b="1" i="1" baseline="30000" dirty="0" err="1" smtClean="0">
                <a:solidFill>
                  <a:srgbClr val="336499"/>
                </a:solidFill>
                <a:latin typeface="Calibri" pitchFamily="34" charset="0"/>
              </a:rPr>
              <a:t>2</a:t>
            </a:r>
            <a:endParaRPr lang="en-US" sz="2000" b="1" i="1" baseline="30000" dirty="0">
              <a:solidFill>
                <a:srgbClr val="336499"/>
              </a:solidFill>
              <a:latin typeface="Calibri" pitchFamily="34" charset="0"/>
            </a:endParaRPr>
          </a:p>
        </p:txBody>
      </p:sp>
      <p:sp>
        <p:nvSpPr>
          <p:cNvPr id="12" name="Rectangle 3"/>
          <p:cNvSpPr>
            <a:spLocks noChangeArrowheads="1"/>
          </p:cNvSpPr>
          <p:nvPr/>
        </p:nvSpPr>
        <p:spPr bwMode="auto">
          <a:xfrm>
            <a:off x="5634046" y="5429264"/>
            <a:ext cx="3509954" cy="1428736"/>
          </a:xfrm>
          <a:prstGeom prst="rect">
            <a:avLst/>
          </a:prstGeom>
          <a:solidFill>
            <a:srgbClr val="336499"/>
          </a:solidFill>
          <a:ln w="9525" algn="ctr">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2" y="428612"/>
            <a:ext cx="8229600" cy="1143000"/>
          </a:xfrm>
        </p:spPr>
        <p:txBody>
          <a:bodyPr/>
          <a:lstStyle/>
          <a:p>
            <a:pPr algn="l" eaLnBrk="1" hangingPunct="1">
              <a:defRPr/>
            </a:pPr>
            <a:r>
              <a:rPr lang="en-GB" sz="3200" b="1" dirty="0" smtClean="0"/>
              <a:t>Response rate</a:t>
            </a:r>
          </a:p>
        </p:txBody>
      </p:sp>
      <p:pic>
        <p:nvPicPr>
          <p:cNvPr id="33795" name="Picture 4"/>
          <p:cNvPicPr>
            <a:picLocks noChangeAspect="1" noChangeArrowheads="1"/>
          </p:cNvPicPr>
          <p:nvPr/>
        </p:nvPicPr>
        <p:blipFill>
          <a:blip r:embed="rId3"/>
          <a:srcRect/>
          <a:stretch>
            <a:fillRect/>
          </a:stretch>
        </p:blipFill>
        <p:spPr bwMode="auto">
          <a:xfrm>
            <a:off x="714348" y="1571611"/>
            <a:ext cx="7643866" cy="4925989"/>
          </a:xfrm>
          <a:prstGeom prst="rect">
            <a:avLst/>
          </a:prstGeom>
          <a:noFill/>
          <a:ln w="9525">
            <a:noFill/>
            <a:miter lim="800000"/>
            <a:headEnd/>
            <a:tailEnd/>
          </a:ln>
        </p:spPr>
      </p:pic>
      <p:sp>
        <p:nvSpPr>
          <p:cNvPr id="5" name="Rectangle 2"/>
          <p:cNvSpPr txBox="1">
            <a:spLocks noChangeArrowheads="1"/>
          </p:cNvSpPr>
          <p:nvPr/>
        </p:nvSpPr>
        <p:spPr bwMode="auto">
          <a:xfrm>
            <a:off x="0" y="0"/>
            <a:ext cx="8229600" cy="571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2800" kern="0" dirty="0" smtClean="0">
                <a:solidFill>
                  <a:schemeClr val="bg1"/>
                </a:solidFill>
                <a:latin typeface="Calibri" pitchFamily="34" charset="0"/>
                <a:ea typeface="+mj-ea"/>
                <a:cs typeface="+mj-cs"/>
              </a:rPr>
              <a:t>Process</a:t>
            </a:r>
            <a:r>
              <a:rPr kumimoji="0" lang="en-GB" sz="3200" b="0" i="0" u="none" strike="noStrike" kern="0" cap="none" spc="0" normalizeH="0" baseline="0" noProof="0" dirty="0" smtClean="0">
                <a:ln>
                  <a:noFill/>
                </a:ln>
                <a:solidFill>
                  <a:schemeClr val="accent2">
                    <a:lumMod val="75000"/>
                  </a:schemeClr>
                </a:solidFill>
                <a:effectLst/>
                <a:uLnTx/>
                <a:uFillTx/>
                <a:latin typeface="Calibri" pitchFamily="34" charset="0"/>
                <a:ea typeface="+mj-ea"/>
                <a:cs typeface="+mj-cs"/>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3795" name="Picture 3"/>
          <p:cNvPicPr>
            <a:picLocks noGrp="1" noChangeAspect="1" noChangeArrowheads="1"/>
          </p:cNvPicPr>
          <p:nvPr>
            <p:ph idx="1"/>
          </p:nvPr>
        </p:nvPicPr>
        <p:blipFill>
          <a:blip r:embed="rId3"/>
          <a:srcRect/>
          <a:stretch>
            <a:fillRect/>
          </a:stretch>
        </p:blipFill>
        <p:spPr>
          <a:xfrm>
            <a:off x="1142976" y="1166813"/>
            <a:ext cx="6394450" cy="5691187"/>
          </a:xfrm>
        </p:spPr>
      </p:pic>
      <p:sp>
        <p:nvSpPr>
          <p:cNvPr id="8" name="Rectangle 2"/>
          <p:cNvSpPr txBox="1">
            <a:spLocks noChangeArrowheads="1"/>
          </p:cNvSpPr>
          <p:nvPr/>
        </p:nvSpPr>
        <p:spPr bwMode="auto">
          <a:xfrm>
            <a:off x="0" y="0"/>
            <a:ext cx="8229600" cy="5714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chemeClr val="bg1"/>
                </a:solidFill>
                <a:effectLst/>
                <a:uLnTx/>
                <a:uFillTx/>
                <a:latin typeface="Calibri" pitchFamily="34" charset="0"/>
                <a:ea typeface="+mj-ea"/>
                <a:cs typeface="+mj-cs"/>
              </a:rPr>
              <a:t>Results</a:t>
            </a:r>
            <a:r>
              <a:rPr kumimoji="0" lang="en-GB" sz="3200" b="0" i="0" u="none" strike="noStrike" kern="0" cap="none" spc="0" normalizeH="0" baseline="0" noProof="0" dirty="0" smtClean="0">
                <a:ln>
                  <a:noFill/>
                </a:ln>
                <a:solidFill>
                  <a:schemeClr val="bg1"/>
                </a:solidFill>
                <a:effectLst/>
                <a:uLnTx/>
                <a:uFillTx/>
                <a:latin typeface="Calibri" pitchFamily="34" charset="0"/>
                <a:ea typeface="+mj-ea"/>
                <a:cs typeface="+mj-cs"/>
              </a:rPr>
              <a:t> </a:t>
            </a:r>
            <a:endParaRPr kumimoji="0" lang="en-GB" sz="3200" b="0" i="0" u="none" strike="noStrike" kern="0" cap="none" spc="0" normalizeH="0" baseline="0" noProof="0" dirty="0" smtClean="0">
              <a:ln>
                <a:noFill/>
              </a:ln>
              <a:solidFill>
                <a:schemeClr val="accent2">
                  <a:lumMod val="75000"/>
                </a:schemeClr>
              </a:solidFill>
              <a:effectLst/>
              <a:uLnTx/>
              <a:uFillTx/>
              <a:latin typeface="Calibri" pitchFamily="34" charset="0"/>
              <a:ea typeface="+mj-ea"/>
              <a:cs typeface="+mj-cs"/>
            </a:endParaRPr>
          </a:p>
        </p:txBody>
      </p:sp>
      <p:sp>
        <p:nvSpPr>
          <p:cNvPr id="17410" name="Rectangle 2"/>
          <p:cNvSpPr>
            <a:spLocks noGrp="1" noChangeArrowheads="1"/>
          </p:cNvSpPr>
          <p:nvPr>
            <p:ph type="title"/>
          </p:nvPr>
        </p:nvSpPr>
        <p:spPr>
          <a:xfrm>
            <a:off x="0" y="0"/>
            <a:ext cx="8229600" cy="1143000"/>
          </a:xfrm>
        </p:spPr>
        <p:txBody>
          <a:bodyPr/>
          <a:lstStyle/>
          <a:p>
            <a:pPr algn="l" eaLnBrk="1" hangingPunct="1">
              <a:defRPr/>
            </a:pPr>
            <a:r>
              <a:rPr lang="en-GB" sz="3200" b="1" dirty="0" smtClean="0"/>
              <a:t>HLT Component Indexes:  Data</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85728"/>
            <a:ext cx="7772400" cy="1143000"/>
          </a:xfrm>
        </p:spPr>
        <p:txBody>
          <a:bodyPr/>
          <a:lstStyle/>
          <a:p>
            <a:pPr algn="l"/>
            <a:r>
              <a:rPr lang="en-US" sz="3200" b="1" dirty="0" smtClean="0"/>
              <a:t>Academic capacity building  </a:t>
            </a:r>
            <a:endParaRPr lang="en-US" sz="3200" b="1" dirty="0"/>
          </a:p>
        </p:txBody>
      </p:sp>
      <p:sp>
        <p:nvSpPr>
          <p:cNvPr id="3" name="Content Placeholder 2"/>
          <p:cNvSpPr>
            <a:spLocks noGrp="1"/>
          </p:cNvSpPr>
          <p:nvPr>
            <p:ph idx="1"/>
          </p:nvPr>
        </p:nvSpPr>
        <p:spPr>
          <a:xfrm>
            <a:off x="357158" y="1500174"/>
            <a:ext cx="8501122" cy="5143536"/>
          </a:xfrm>
        </p:spPr>
        <p:txBody>
          <a:bodyPr/>
          <a:lstStyle/>
          <a:p>
            <a:r>
              <a:rPr lang="en-US" sz="2400" dirty="0" err="1" smtClean="0"/>
              <a:t>Programmes</a:t>
            </a:r>
            <a:r>
              <a:rPr lang="en-US" sz="2400" dirty="0" smtClean="0"/>
              <a:t> at number of universities: mainly post-graduate –from different positions (linguistic – technological</a:t>
            </a:r>
            <a:r>
              <a:rPr lang="en-US" sz="2400" dirty="0" smtClean="0"/>
              <a:t>)</a:t>
            </a:r>
          </a:p>
          <a:p>
            <a:pPr lvl="1"/>
            <a:r>
              <a:rPr lang="en-US" sz="2000" dirty="0" smtClean="0"/>
              <a:t>Only one undergraduate </a:t>
            </a:r>
            <a:r>
              <a:rPr lang="en-US" sz="2000" dirty="0" err="1" smtClean="0"/>
              <a:t>programme</a:t>
            </a:r>
            <a:r>
              <a:rPr lang="en-US" sz="2000" dirty="0" smtClean="0"/>
              <a:t> in HLT (North-West University) </a:t>
            </a:r>
            <a:endParaRPr lang="en-US" sz="2000" dirty="0" smtClean="0"/>
          </a:p>
          <a:p>
            <a:r>
              <a:rPr lang="en-US" sz="2400" dirty="0" smtClean="0"/>
              <a:t>Series of workshops:</a:t>
            </a:r>
          </a:p>
          <a:p>
            <a:pPr lvl="1"/>
            <a:r>
              <a:rPr lang="en-US" sz="2000" dirty="0" smtClean="0"/>
              <a:t> 3 workshops on Finite State methods (2009) – University Pretoria &amp; UNISA </a:t>
            </a:r>
            <a:r>
              <a:rPr lang="en-US" sz="2000" dirty="0" smtClean="0"/>
              <a:t>	</a:t>
            </a:r>
          </a:p>
          <a:p>
            <a:pPr lvl="1"/>
            <a:r>
              <a:rPr lang="en-US" sz="2000" dirty="0" smtClean="0"/>
              <a:t>Training workshop on </a:t>
            </a:r>
            <a:r>
              <a:rPr lang="en-US" sz="2000" dirty="0" err="1" smtClean="0"/>
              <a:t>Wordnet</a:t>
            </a:r>
            <a:r>
              <a:rPr lang="en-US" sz="2000" dirty="0" smtClean="0"/>
              <a:t>  (2009) – UNISA</a:t>
            </a:r>
          </a:p>
          <a:p>
            <a:pPr lvl="1"/>
            <a:r>
              <a:rPr lang="en-US" sz="2000" dirty="0" smtClean="0"/>
              <a:t>HLT </a:t>
            </a:r>
            <a:r>
              <a:rPr lang="en-US" sz="2000" dirty="0" err="1" smtClean="0"/>
              <a:t>Roadmapping</a:t>
            </a:r>
            <a:r>
              <a:rPr lang="en-US" sz="2000" dirty="0" smtClean="0"/>
              <a:t> workshop (2009) – </a:t>
            </a:r>
            <a:r>
              <a:rPr lang="en-US" sz="2000" dirty="0" err="1" smtClean="0"/>
              <a:t>Meraka</a:t>
            </a:r>
            <a:endParaRPr lang="en-US" sz="2000" dirty="0" smtClean="0"/>
          </a:p>
          <a:p>
            <a:pPr lvl="1"/>
            <a:r>
              <a:rPr lang="en-US" sz="2000" dirty="0" smtClean="0"/>
              <a:t>National HLT Network (NHN) Seminar – Overview of activities (2009) CSIR / </a:t>
            </a:r>
            <a:r>
              <a:rPr lang="en-US" sz="2000" dirty="0" err="1" smtClean="0"/>
              <a:t>Meraka</a:t>
            </a:r>
            <a:r>
              <a:rPr lang="en-US" sz="2000" dirty="0" smtClean="0"/>
              <a:t> </a:t>
            </a:r>
            <a:endParaRPr lang="en-US" sz="2000" dirty="0" smtClean="0"/>
          </a:p>
          <a:p>
            <a:pPr>
              <a:buFont typeface="Arial" pitchFamily="34" charset="0"/>
              <a:buChar char="•"/>
            </a:pPr>
            <a:r>
              <a:rPr lang="en-US" sz="2400" dirty="0" smtClean="0"/>
              <a:t>International </a:t>
            </a:r>
            <a:r>
              <a:rPr lang="en-US" sz="2400" dirty="0" smtClean="0"/>
              <a:t>workshop with members of the Dutch Language Union (</a:t>
            </a:r>
            <a:r>
              <a:rPr lang="en-US" sz="2400" dirty="0" err="1" smtClean="0"/>
              <a:t>Nederlandse</a:t>
            </a:r>
            <a:r>
              <a:rPr lang="en-US" sz="2400" dirty="0" smtClean="0"/>
              <a:t> </a:t>
            </a:r>
            <a:r>
              <a:rPr lang="en-US" sz="2400" dirty="0" err="1" smtClean="0"/>
              <a:t>Taalunie</a:t>
            </a:r>
            <a:r>
              <a:rPr lang="en-US" sz="2400" dirty="0" smtClean="0"/>
              <a:t>) </a:t>
            </a:r>
            <a:r>
              <a:rPr lang="en-US" sz="2400" dirty="0" smtClean="0"/>
              <a:t>on potential co-operation in HLT – Cape Town (2008)</a:t>
            </a: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85720" y="285728"/>
            <a:ext cx="8062912" cy="658813"/>
          </a:xfrm>
        </p:spPr>
        <p:txBody>
          <a:bodyPr/>
          <a:lstStyle/>
          <a:p>
            <a:pPr algn="l"/>
            <a:r>
              <a:rPr lang="en-US" sz="3200" b="1" dirty="0">
                <a:solidFill>
                  <a:schemeClr val="tx1"/>
                </a:solidFill>
              </a:rPr>
              <a:t>South African  Government</a:t>
            </a:r>
          </a:p>
        </p:txBody>
      </p:sp>
      <p:sp>
        <p:nvSpPr>
          <p:cNvPr id="26627" name="Rectangle 3"/>
          <p:cNvSpPr>
            <a:spLocks noGrp="1" noChangeArrowheads="1"/>
          </p:cNvSpPr>
          <p:nvPr>
            <p:ph type="body" idx="1"/>
          </p:nvPr>
        </p:nvSpPr>
        <p:spPr>
          <a:xfrm>
            <a:off x="285720" y="928670"/>
            <a:ext cx="8494714" cy="5715040"/>
          </a:xfrm>
        </p:spPr>
        <p:txBody>
          <a:bodyPr/>
          <a:lstStyle/>
          <a:p>
            <a:r>
              <a:rPr lang="en-US" sz="2400" b="1" dirty="0" smtClean="0"/>
              <a:t> </a:t>
            </a:r>
            <a:r>
              <a:rPr lang="en-US" sz="2400" b="1" dirty="0"/>
              <a:t>Human Language Technology Unit</a:t>
            </a:r>
          </a:p>
          <a:p>
            <a:pPr lvl="1">
              <a:buFontTx/>
              <a:buNone/>
            </a:pPr>
            <a:r>
              <a:rPr lang="en-US" sz="2000" dirty="0" smtClean="0"/>
              <a:t>	Department </a:t>
            </a:r>
            <a:r>
              <a:rPr lang="en-US" sz="2000" dirty="0"/>
              <a:t>of Arts and Culture (DAC)</a:t>
            </a:r>
          </a:p>
          <a:p>
            <a:pPr lvl="1">
              <a:buFontTx/>
              <a:buNone/>
            </a:pPr>
            <a:r>
              <a:rPr lang="en-US" sz="2000" dirty="0" smtClean="0"/>
              <a:t>	National </a:t>
            </a:r>
            <a:r>
              <a:rPr lang="en-US" sz="2000" dirty="0"/>
              <a:t>Language </a:t>
            </a:r>
            <a:r>
              <a:rPr lang="en-US" sz="2000" dirty="0" smtClean="0"/>
              <a:t>Service:    http</a:t>
            </a:r>
            <a:r>
              <a:rPr lang="en-US" sz="2000" dirty="0"/>
              <a:t>://</a:t>
            </a:r>
            <a:r>
              <a:rPr lang="en-US" sz="2000" dirty="0" smtClean="0"/>
              <a:t>www.dac.gov.za </a:t>
            </a:r>
            <a:endParaRPr lang="en-US" sz="2000" dirty="0"/>
          </a:p>
          <a:p>
            <a:pPr lvl="1">
              <a:buFontTx/>
              <a:buNone/>
            </a:pPr>
            <a:r>
              <a:rPr lang="en-US" sz="1000" dirty="0"/>
              <a:t>	</a:t>
            </a:r>
          </a:p>
          <a:p>
            <a:r>
              <a:rPr lang="en-US" sz="2200" dirty="0" smtClean="0"/>
              <a:t>Given continued pressure primarily from the academic sector over the last decade – National parliament approved the establishment of a National HLT </a:t>
            </a:r>
            <a:r>
              <a:rPr lang="en-US" sz="2200" dirty="0"/>
              <a:t>Resource </a:t>
            </a:r>
            <a:r>
              <a:rPr lang="en-US" sz="2200" dirty="0" smtClean="0"/>
              <a:t>Centre in 2009.</a:t>
            </a:r>
          </a:p>
          <a:p>
            <a:pPr lvl="1">
              <a:buFontTx/>
              <a:buNone/>
            </a:pPr>
            <a:endParaRPr lang="en-US" sz="1000" dirty="0"/>
          </a:p>
          <a:p>
            <a:r>
              <a:rPr lang="en-US" sz="2200" dirty="0" smtClean="0"/>
              <a:t>A new HLT Expert Panel (of active role players) (HLTEP) was established for a period of five years to assist DAC in promoting the development of resources and advise on policy matters</a:t>
            </a:r>
          </a:p>
          <a:p>
            <a:endParaRPr lang="en-US" sz="1000" dirty="0" smtClean="0"/>
          </a:p>
          <a:p>
            <a:r>
              <a:rPr lang="en-US" sz="2200" dirty="0" smtClean="0"/>
              <a:t>The HLTEP has already commissioned two large acquisition projects  (text &amp; speech) for the next three years and is now in the process to develop a blueprint for the establishment of a </a:t>
            </a:r>
            <a:r>
              <a:rPr lang="en-US" sz="2200" b="1" dirty="0" smtClean="0"/>
              <a:t>management and distribution agency </a:t>
            </a:r>
            <a:r>
              <a:rPr lang="en-US" sz="2200" dirty="0" smtClean="0"/>
              <a:t>– [</a:t>
            </a:r>
            <a:r>
              <a:rPr lang="en-US" sz="2200" b="1" dirty="0" smtClean="0"/>
              <a:t>hub for resources from Africa??]</a:t>
            </a:r>
          </a:p>
          <a:p>
            <a:pPr lvl="1">
              <a:buFontTx/>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TotalTime>
  <Words>1607</Words>
  <Application>Microsoft Office PowerPoint</Application>
  <PresentationFormat>On-screen Show (4:3)</PresentationFormat>
  <Paragraphs>238</Paragraphs>
  <Slides>18</Slides>
  <Notes>7</Notes>
  <HiddenSlides>2</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REPORT ON HLT ACTVITIES IN  SUB-SAHARAN AFRICA  2009-2010</vt:lpstr>
      <vt:lpstr>OVERVIEW</vt:lpstr>
      <vt:lpstr>South African HLT landscape</vt:lpstr>
      <vt:lpstr>Challenge</vt:lpstr>
      <vt:lpstr>Slide 5</vt:lpstr>
      <vt:lpstr>Response rate</vt:lpstr>
      <vt:lpstr>HLT Component Indexes:  Data</vt:lpstr>
      <vt:lpstr>Academic capacity building  </vt:lpstr>
      <vt:lpstr>South African  Government</vt:lpstr>
      <vt:lpstr>West Africa</vt:lpstr>
      <vt:lpstr>West Africa (2)</vt:lpstr>
      <vt:lpstr>East Africa</vt:lpstr>
      <vt:lpstr>Websites</vt:lpstr>
      <vt:lpstr>Conclusion</vt:lpstr>
      <vt:lpstr>Slide 15</vt:lpstr>
      <vt:lpstr>HLT Component Indexes</vt:lpstr>
      <vt:lpstr>HLT Component Indexes: Modules</vt:lpstr>
      <vt:lpstr>Slide 18</vt:lpstr>
    </vt:vector>
  </TitlesOfParts>
  <Company>Stellenbosch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Marra-COCOSDA</dc:title>
  <dc:creator>Administrator</dc:creator>
  <cp:lastModifiedBy>REF A</cp:lastModifiedBy>
  <cp:revision>68</cp:revision>
  <dcterms:created xsi:type="dcterms:W3CDTF">2008-05-22T07:44:28Z</dcterms:created>
  <dcterms:modified xsi:type="dcterms:W3CDTF">2010-05-22T06:50:10Z</dcterms:modified>
</cp:coreProperties>
</file>