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63" r:id="rId4"/>
    <p:sldId id="259" r:id="rId5"/>
    <p:sldId id="262" r:id="rId6"/>
    <p:sldId id="260" r:id="rId7"/>
    <p:sldId id="258" r:id="rId8"/>
    <p:sldId id="261" r:id="rId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B5"/>
    <a:srgbClr val="FF97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60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-954" y="-96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D8010-3BE1-4EF8-B9E4-B35BBEF10EE0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5A52C-C32D-48EB-A3DA-F7976B27055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C6F05-91DC-461D-B045-9822E3D8A9DE}" type="datetimeFigureOut">
              <a:rPr lang="en-US" smtClean="0"/>
              <a:pPr/>
              <a:t>5/22/2010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0CA84-0C10-464B-A2A9-4ACCBD464C7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tla-graphi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8522" y="152400"/>
            <a:ext cx="2606878" cy="2514599"/>
          </a:xfrm>
          <a:prstGeom prst="rect">
            <a:avLst/>
          </a:prstGeom>
        </p:spPr>
      </p:pic>
      <p:pic>
        <p:nvPicPr>
          <p:cNvPr id="6" name="Picture 16" descr="minerv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38138"/>
            <a:ext cx="728662" cy="728662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219200" y="3429000"/>
            <a:ext cx="7924800" cy="99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418808" y="3581400"/>
            <a:ext cx="6904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Endangered Languages - Report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21952" y="4495800"/>
            <a:ext cx="52696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latin typeface="Arial" pitchFamily="34" charset="0"/>
                <a:cs typeface="Arial" pitchFamily="34" charset="0"/>
              </a:rPr>
              <a:t>Peter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Wittenburg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sz="2000" dirty="0" smtClean="0">
                <a:latin typeface="Arial" pitchFamily="34" charset="0"/>
                <a:cs typeface="Arial" pitchFamily="34" charset="0"/>
              </a:rPr>
              <a:t>The Language Archive - Max Planck Institute</a:t>
            </a:r>
          </a:p>
          <a:p>
            <a:pPr algn="r"/>
            <a:r>
              <a:rPr lang="en-US" sz="2000" dirty="0" smtClean="0">
                <a:latin typeface="Arial" pitchFamily="34" charset="0"/>
                <a:cs typeface="Arial" pitchFamily="34" charset="0"/>
              </a:rPr>
              <a:t>Nijmegen, The Netherlands 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02913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State 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295400"/>
            <a:ext cx="8686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still around 6500 languages spoken world-wide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uneven distribution of diversity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every week or two weeks one language is dying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Example: Wichita - just a handful elders (~70) are left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of course languages are changing dramatically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is there an erosion of structure?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many revitalization programs but ...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very difficult to learn a polysynthetic language for example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a proper documentation is a pre-condition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documentation and revitalization is very time consuming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  (transcription: 1:35, translation: 1:25, ling. anal: 1:&gt;100)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tla-logo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848600" y="128517"/>
            <a:ext cx="1142999" cy="733567"/>
          </a:xfrm>
          <a:prstGeom prst="rect">
            <a:avLst/>
          </a:prstGeom>
          <a:blipFill dpi="0" rotWithShape="1">
            <a:blip r:embed="rId3" cstate="print">
              <a:alphaModFix amt="19000"/>
            </a:blip>
            <a:srcRect/>
            <a:tile tx="0" ty="0" sx="100000" sy="100000" flip="none" algn="tl"/>
          </a:blip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02913"/>
            <a:ext cx="2484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Unesco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Map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tla-logo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848600" y="128517"/>
            <a:ext cx="1142999" cy="733567"/>
          </a:xfrm>
          <a:prstGeom prst="rect">
            <a:avLst/>
          </a:prstGeom>
          <a:blipFill dpi="0" rotWithShape="1">
            <a:blip r:embed="rId3" cstate="print">
              <a:alphaModFix amt="19000"/>
            </a:blip>
            <a:srcRect/>
            <a:tile tx="0" ty="0" sx="100000" sy="100000" flip="none" algn="tl"/>
          </a:blipFill>
        </p:spPr>
      </p:pic>
      <p:pic>
        <p:nvPicPr>
          <p:cNvPr id="6" name="Picture 5" descr="el-wor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4024" y="833258"/>
            <a:ext cx="7464751" cy="6024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02913"/>
            <a:ext cx="4186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Increasing Awareness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295400"/>
            <a:ext cx="8836073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much more awareness after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D. Crystal's book "Language Death"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UNESCO study (80% of recordings are endangered)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some large programs (digitization, documentation &amp; archiving)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DOBES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(Ger)	~70 languages worldwide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HRELP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(UK)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AILLA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ELF (US)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PARADISEC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(Aus)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"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FUNAI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" (Bra)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and many more incl. small initiatives </a:t>
            </a:r>
          </a:p>
          <a:p>
            <a:pPr lvl="1"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collaboration in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DELAMAN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 worldwide network of archives for language and music data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tla-logo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848600" y="128517"/>
            <a:ext cx="1142999" cy="733567"/>
          </a:xfrm>
          <a:prstGeom prst="rect">
            <a:avLst/>
          </a:prstGeom>
          <a:blipFill dpi="0" rotWithShape="1">
            <a:blip r:embed="rId3" cstate="print">
              <a:alphaModFix amt="19000"/>
            </a:blip>
            <a:srcRect/>
            <a:tile tx="0" ty="0" sx="100000" sy="100000" flip="none" algn="tl"/>
          </a:blip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02913"/>
            <a:ext cx="2169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DELAMAN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tla-logo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848600" y="128517"/>
            <a:ext cx="1142999" cy="733567"/>
          </a:xfrm>
          <a:prstGeom prst="rect">
            <a:avLst/>
          </a:prstGeom>
          <a:blipFill dpi="0" rotWithShape="1">
            <a:blip r:embed="rId3" cstate="print">
              <a:alphaModFix amt="19000"/>
            </a:blip>
            <a:srcRect/>
            <a:tile tx="0" ty="0" sx="100000" sy="100000" flip="none" algn="tl"/>
          </a:blipFill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25669" y="988759"/>
            <a:ext cx="808490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Alaska Native Language Center Archives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ANLC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Archive of Indigenous Languages of Latin America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AILLA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Archive of Maori and Pacific Music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AMPM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Archivos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del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Instituto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de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Investigaciones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de la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Amazonía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Peruana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Archivo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de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Lenguas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Indígenas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de Buenos Aires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Australian Institute of Aboriginal and Torres Strait Islander Studies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AIATSIS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Archive of Indigenous languages and Cultures of Asia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AILCA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Archive of Maori and Pacific Music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AMPM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Digital Himalaya </a:t>
            </a:r>
            <a:r>
              <a:rPr lang="en-US" sz="1600" dirty="0">
                <a:latin typeface="Arial" charset="0"/>
                <a:cs typeface="Arial" charset="0"/>
              </a:rPr>
              <a:t> </a:t>
            </a:r>
            <a:r>
              <a:rPr lang="en-US" sz="1600" dirty="0" smtClean="0">
                <a:latin typeface="Arial" charset="0"/>
                <a:cs typeface="Arial" charset="0"/>
              </a:rPr>
              <a:t>-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Cambridge University and Cornell University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DoBeS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archive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ELAR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archive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E-MELD Project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Endangered Tibetan Music Project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LACITO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Archive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Language Archives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Leipzig Endangered Languages Archive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MPI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Language Archive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National Anthropological Archives and Human Studies Film Archives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Native American Languages at the Sam Noble Oklahoma Museum of Natural History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Pacific and Regional Archive for Digital Sources in Endangered Cultures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PARADISEC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Rosetta Project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Texas German Dialect Project Archive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TGDPA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University of California, Berkeley, indigenous language and music archives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02913"/>
            <a:ext cx="39661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Issues of discussion 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295400"/>
            <a:ext cx="853913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how to do proper documentation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turn to primary data (AV) recording languages in their 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   cultural background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how to do proper long-term bit-stream preservation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all digital, authenticity, proper organization and metadata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change of fundamental principle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analog preservation rule: never touch carrier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digital preservation rule: regularly touch carrier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how to "guarantee" long-term access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standards, proper organization and metadata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 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mJPEG2000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lossless - no concatenation effects)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how to manage costs?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major cost factors: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curation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!!!, upload, access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500k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€)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closely related with ensuring funding 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tla-logo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848600" y="128517"/>
            <a:ext cx="1142999" cy="733567"/>
          </a:xfrm>
          <a:prstGeom prst="rect">
            <a:avLst/>
          </a:prstGeom>
          <a:blipFill dpi="0" rotWithShape="1">
            <a:blip r:embed="rId3" cstate="print">
              <a:alphaModFix amt="19000"/>
            </a:blip>
            <a:srcRect/>
            <a:tile tx="0" ty="0" sx="100000" sy="100000" flip="none" algn="tl"/>
          </a:blip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02913"/>
            <a:ext cx="3331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DOBES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Example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tla-logo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848600" y="128517"/>
            <a:ext cx="1142999" cy="733567"/>
          </a:xfrm>
          <a:prstGeom prst="rect">
            <a:avLst/>
          </a:prstGeom>
          <a:blipFill dpi="0" rotWithShape="1">
            <a:blip r:embed="rId3" cstate="print">
              <a:alphaModFix amt="19000"/>
            </a:blip>
            <a:srcRect/>
            <a:tile tx="0" ty="0" sx="100000" sy="100000" flip="none" algn="tl"/>
          </a:blipFill>
        </p:spPr>
      </p:pic>
      <p:pic>
        <p:nvPicPr>
          <p:cNvPr id="12" name="Picture 24" descr="arch-networ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530"/>
            <a:ext cx="5092262" cy="586365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234153" y="1412958"/>
            <a:ext cx="390984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4 full dynamic copies of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all 50 Terabyte at remote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CC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50 years guarantee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costs: about 5.000 €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in addition 11 regional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 repositories with dynamic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 copies of sub-collections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 and own enrichments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more on the waiting list 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started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REPLIX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project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for safe replication at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logical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02913"/>
            <a:ext cx="1938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Summary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295400"/>
            <a:ext cx="81916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world of languages is changing dramatically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loosing diversity and all knowledge included in languages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can question the stability of our minds and identities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guess we know all this or?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tla-logo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848600" y="128517"/>
            <a:ext cx="1142999" cy="733567"/>
          </a:xfrm>
          <a:prstGeom prst="rect">
            <a:avLst/>
          </a:prstGeom>
          <a:blipFill dpi="0" rotWithShape="1">
            <a:blip r:embed="rId3" cstate="print">
              <a:alphaModFix amt="19000"/>
            </a:blip>
            <a:srcRect/>
            <a:tile tx="0" ty="0" sx="100000" sy="100000" flip="none" algn="tl"/>
          </a:blipFill>
        </p:spPr>
      </p:pic>
      <p:sp>
        <p:nvSpPr>
          <p:cNvPr id="6" name="Rectangle 5"/>
          <p:cNvSpPr/>
          <p:nvPr/>
        </p:nvSpPr>
        <p:spPr>
          <a:xfrm>
            <a:off x="1481958" y="3235032"/>
            <a:ext cx="6416565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993300"/>
                </a:solidFill>
                <a:latin typeface="Lucida Handwriting" pitchFamily="66" charset="0"/>
              </a:rPr>
              <a:t>Mark </a:t>
            </a:r>
            <a:r>
              <a:rPr lang="en-US" sz="2400" dirty="0" err="1" smtClean="0">
                <a:solidFill>
                  <a:srgbClr val="993300"/>
                </a:solidFill>
                <a:latin typeface="Lucida Handwriting" pitchFamily="66" charset="0"/>
              </a:rPr>
              <a:t>Abley</a:t>
            </a:r>
            <a:r>
              <a:rPr lang="en-US" sz="2400" dirty="0" smtClean="0">
                <a:solidFill>
                  <a:srgbClr val="993300"/>
                </a:solidFill>
                <a:latin typeface="Lucida Handwriting" pitchFamily="66" charset="0"/>
              </a:rPr>
              <a:t> (Canadian Writer)</a:t>
            </a:r>
          </a:p>
          <a:p>
            <a:endParaRPr lang="en-US" sz="1000" dirty="0" smtClean="0">
              <a:solidFill>
                <a:srgbClr val="993300"/>
              </a:solidFill>
              <a:latin typeface="Lucida Handwriting" pitchFamily="66" charset="0"/>
            </a:endParaRPr>
          </a:p>
          <a:p>
            <a:r>
              <a:rPr lang="en-US" sz="2400" dirty="0" smtClean="0">
                <a:latin typeface="Lucida Handwriting" pitchFamily="66" charset="0"/>
              </a:rPr>
              <a:t>Each time we lose a language</a:t>
            </a:r>
          </a:p>
          <a:p>
            <a:r>
              <a:rPr lang="en-US" sz="2400" dirty="0" smtClean="0">
                <a:latin typeface="Lucida Handwriting" pitchFamily="66" charset="0"/>
              </a:rPr>
              <a:t>the ghosts who made use of it</a:t>
            </a:r>
          </a:p>
          <a:p>
            <a:r>
              <a:rPr lang="en-US" sz="2400" dirty="0" smtClean="0">
                <a:latin typeface="Lucida Handwriting" pitchFamily="66" charset="0"/>
              </a:rPr>
              <a:t>cast a new bell.</a:t>
            </a:r>
          </a:p>
          <a:p>
            <a:r>
              <a:rPr lang="en-US" sz="2400" dirty="0" smtClean="0">
                <a:latin typeface="Lucida Handwriting" pitchFamily="66" charset="0"/>
              </a:rPr>
              <a:t>The voices magnify. Soon,</a:t>
            </a:r>
          </a:p>
          <a:p>
            <a:r>
              <a:rPr lang="en-US" sz="2400" dirty="0" smtClean="0">
                <a:latin typeface="Lucida Handwriting" pitchFamily="66" charset="0"/>
              </a:rPr>
              <a:t>listen, they’ll </a:t>
            </a:r>
            <a:r>
              <a:rPr lang="en-US" sz="2400" dirty="0" err="1" smtClean="0">
                <a:latin typeface="Lucida Handwriting" pitchFamily="66" charset="0"/>
              </a:rPr>
              <a:t>outpeal</a:t>
            </a:r>
            <a:r>
              <a:rPr lang="en-US" sz="2400" dirty="0" smtClean="0">
                <a:latin typeface="Lucida Handwriting" pitchFamily="66" charset="0"/>
              </a:rPr>
              <a:t> </a:t>
            </a:r>
          </a:p>
          <a:p>
            <a:r>
              <a:rPr lang="en-US" sz="2400" dirty="0" smtClean="0">
                <a:latin typeface="Lucida Handwriting" pitchFamily="66" charset="0"/>
              </a:rPr>
              <a:t>the tongues of earth.</a:t>
            </a:r>
            <a:endParaRPr lang="en-GB" sz="2400" dirty="0"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570</Words>
  <Application>Microsoft Office PowerPoint</Application>
  <PresentationFormat>On-screen Show (4:3)</PresentationFormat>
  <Paragraphs>102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pewi</dc:creator>
  <cp:lastModifiedBy>pewi</cp:lastModifiedBy>
  <cp:revision>38</cp:revision>
  <dcterms:created xsi:type="dcterms:W3CDTF">2010-04-01T12:36:48Z</dcterms:created>
  <dcterms:modified xsi:type="dcterms:W3CDTF">2010-05-22T07:25:10Z</dcterms:modified>
</cp:coreProperties>
</file>