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sldIdLst>
    <p:sldId id="256" r:id="rId2"/>
    <p:sldId id="257" r:id="rId3"/>
    <p:sldId id="274" r:id="rId4"/>
    <p:sldId id="269" r:id="rId5"/>
    <p:sldId id="270" r:id="rId6"/>
    <p:sldId id="259" r:id="rId7"/>
    <p:sldId id="260" r:id="rId8"/>
    <p:sldId id="271" r:id="rId9"/>
    <p:sldId id="273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8DDE19-EB8C-6846-A4E5-565F018B7571}" type="datetimeFigureOut">
              <a:rPr lang="en-US" smtClean="0"/>
              <a:t>5/22/10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943C91-B749-FB49-B805-8979EC5C864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216" y="2130425"/>
            <a:ext cx="8304092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FlareNet</a:t>
            </a:r>
            <a:r>
              <a:rPr lang="en-US" dirty="0" smtClean="0"/>
              <a:t>: International Cooperation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0600" y="3706584"/>
            <a:ext cx="6400800" cy="2478316"/>
          </a:xfrm>
        </p:spPr>
        <p:txBody>
          <a:bodyPr>
            <a:normAutofit/>
          </a:bodyPr>
          <a:lstStyle/>
          <a:p>
            <a:r>
              <a:rPr lang="en-US" dirty="0" smtClean="0"/>
              <a:t>A Data Center Perspective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Khalid </a:t>
            </a:r>
            <a:r>
              <a:rPr lang="en-US" sz="2400" dirty="0" err="1" smtClean="0"/>
              <a:t>Choukri</a:t>
            </a:r>
            <a:r>
              <a:rPr lang="en-US" sz="2400" dirty="0" smtClean="0"/>
              <a:t>, Christopher Cieri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draw priorities per language? How to conduct a BLARK/ELARK for each?</a:t>
            </a:r>
          </a:p>
          <a:p>
            <a:pPr lvl="1"/>
            <a:r>
              <a:rPr lang="en-US" dirty="0" smtClean="0"/>
              <a:t>centralized the knowledge of</a:t>
            </a:r>
          </a:p>
          <a:p>
            <a:pPr lvl="2"/>
            <a:r>
              <a:rPr lang="en-US" dirty="0" smtClean="0"/>
              <a:t>what constitutes a BLARK/ELARK</a:t>
            </a:r>
          </a:p>
          <a:p>
            <a:pPr lvl="2"/>
            <a:r>
              <a:rPr lang="en-US" dirty="0" smtClean="0"/>
              <a:t>r</a:t>
            </a:r>
            <a:r>
              <a:rPr lang="en-US" dirty="0" smtClean="0"/>
              <a:t>egional priorities for target languages</a:t>
            </a:r>
          </a:p>
          <a:p>
            <a:pPr lvl="3"/>
            <a:r>
              <a:rPr lang="en-US" dirty="0" smtClean="0"/>
              <a:t>EU priorities for EU and neighbor languages</a:t>
            </a:r>
          </a:p>
          <a:p>
            <a:pPr lvl="3"/>
            <a:r>
              <a:rPr lang="en-US" dirty="0" smtClean="0"/>
              <a:t>o</a:t>
            </a:r>
            <a:r>
              <a:rPr lang="en-US" dirty="0" smtClean="0"/>
              <a:t>ther regions naturally have</a:t>
            </a:r>
          </a:p>
          <a:p>
            <a:pPr lvl="4"/>
            <a:r>
              <a:rPr lang="en-US" dirty="0" smtClean="0"/>
              <a:t>o</a:t>
            </a:r>
            <a:r>
              <a:rPr lang="en-US" dirty="0" smtClean="0"/>
              <a:t>ther languages</a:t>
            </a:r>
          </a:p>
          <a:p>
            <a:pPr lvl="4"/>
            <a:r>
              <a:rPr lang="en-US" dirty="0" smtClean="0"/>
              <a:t>other immediate priorities</a:t>
            </a:r>
          </a:p>
          <a:p>
            <a:pPr lvl="4"/>
            <a:r>
              <a:rPr lang="en-US" dirty="0" smtClean="0"/>
              <a:t>d</a:t>
            </a:r>
            <a:r>
              <a:rPr lang="en-US" dirty="0" smtClean="0"/>
              <a:t>ifferent parameters which affect the priorities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Strategies for the next years? In which framework: local, regional, international frameworks</a:t>
            </a:r>
          </a:p>
          <a:p>
            <a:pPr lvl="1"/>
            <a:r>
              <a:rPr lang="en-US" dirty="0" smtClean="0"/>
              <a:t>How is “international” defined?</a:t>
            </a:r>
          </a:p>
          <a:p>
            <a:pPr lvl="2"/>
            <a:r>
              <a:rPr lang="en-US" dirty="0" smtClean="0"/>
              <a:t>Within EU, where frameworks may help encourage sharing?</a:t>
            </a:r>
          </a:p>
          <a:p>
            <a:pPr lvl="2"/>
            <a:r>
              <a:rPr lang="en-US" dirty="0" smtClean="0"/>
              <a:t>Among more geographically diffuse groups lacking shared history and regulation?</a:t>
            </a:r>
          </a:p>
          <a:p>
            <a:pPr lvl="2"/>
            <a:r>
              <a:rPr lang="en-US" dirty="0" smtClean="0"/>
              <a:t>What are the prospects for creating broadly international frameworks like those that affect the EU?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Who/</a:t>
            </a:r>
            <a:r>
              <a:rPr lang="en-US" dirty="0" smtClean="0"/>
              <a:t>W</a:t>
            </a:r>
            <a:r>
              <a:rPr lang="en-US" dirty="0" smtClean="0"/>
              <a:t>hat Cooperates?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Cooperation through the initiatives or by people (consensus/ cooperation through discussion or also through actions)?</a:t>
            </a:r>
          </a:p>
          <a:p>
            <a:pPr lvl="1"/>
            <a:r>
              <a:rPr lang="en-US" dirty="0" smtClean="0"/>
              <a:t>Yes.</a:t>
            </a:r>
          </a:p>
          <a:p>
            <a:pPr lvl="1"/>
            <a:r>
              <a:rPr lang="en-US" dirty="0" smtClean="0"/>
              <a:t>Net-DC Example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Modalities of Cooperation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Realistically, there is no way to avoid multiple (instances of) </a:t>
            </a:r>
            <a:r>
              <a:rPr lang="en-US" dirty="0" err="1" smtClean="0"/>
              <a:t>LRs</a:t>
            </a:r>
            <a:r>
              <a:rPr lang="en-US" dirty="0" smtClean="0"/>
              <a:t> addressing the same purpose, data centers.</a:t>
            </a:r>
          </a:p>
          <a:p>
            <a:r>
              <a:rPr lang="en-US" dirty="0" smtClean="0"/>
              <a:t>However, those that cooperate effectively increase their chances of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xcelling</a:t>
            </a:r>
          </a:p>
          <a:p>
            <a:pPr lvl="1"/>
            <a:r>
              <a:rPr lang="en-US" dirty="0" smtClean="0"/>
              <a:t>p</a:t>
            </a:r>
            <a:r>
              <a:rPr lang="en-US" dirty="0" smtClean="0"/>
              <a:t>ersevering</a:t>
            </a:r>
          </a:p>
          <a:p>
            <a:pPr lvl="1"/>
            <a:r>
              <a:rPr lang="en-US" dirty="0" smtClean="0"/>
              <a:t>a</a:t>
            </a:r>
            <a:r>
              <a:rPr lang="en-US" dirty="0" smtClean="0"/>
              <a:t>ttracting funding</a:t>
            </a:r>
          </a:p>
          <a:p>
            <a:pPr lvl="1"/>
            <a:r>
              <a:rPr lang="en-US" dirty="0" smtClean="0"/>
              <a:t>i</a:t>
            </a:r>
            <a:r>
              <a:rPr lang="en-US" dirty="0" smtClean="0"/>
              <a:t>nfluencing research policy </a:t>
            </a:r>
          </a:p>
          <a:p>
            <a:r>
              <a:rPr lang="en-US" dirty="0" smtClean="0"/>
              <a:t>However, in order to succeed, such cooperation requires</a:t>
            </a:r>
          </a:p>
          <a:p>
            <a:pPr lvl="1"/>
            <a:r>
              <a:rPr lang="en-US" dirty="0" smtClean="0"/>
              <a:t>p</a:t>
            </a:r>
            <a:r>
              <a:rPr lang="en-US" dirty="0" smtClean="0"/>
              <a:t>ublic support</a:t>
            </a:r>
          </a:p>
          <a:p>
            <a:pPr lvl="1"/>
            <a:r>
              <a:rPr lang="en-US" dirty="0" smtClean="0"/>
              <a:t>f</a:t>
            </a:r>
            <a:r>
              <a:rPr lang="en-US" dirty="0" smtClean="0"/>
              <a:t>ormal structure</a:t>
            </a:r>
          </a:p>
          <a:p>
            <a:pPr lvl="1"/>
            <a:r>
              <a:rPr lang="en-US" dirty="0" smtClean="0"/>
              <a:t>i</a:t>
            </a:r>
            <a:r>
              <a:rPr lang="en-US" dirty="0" smtClean="0"/>
              <a:t>nfrastructure (</a:t>
            </a:r>
            <a:r>
              <a:rPr lang="en-US" dirty="0" err="1" smtClean="0"/>
              <a:t>fora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Profiles of ELRA and LDC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dimensions</a:t>
            </a:r>
          </a:p>
          <a:p>
            <a:pPr lvl="1"/>
            <a:r>
              <a:rPr lang="en-US" dirty="0" smtClean="0"/>
              <a:t>Activities carried out</a:t>
            </a:r>
          </a:p>
          <a:p>
            <a:pPr lvl="2"/>
            <a:r>
              <a:rPr lang="en-US" dirty="0" smtClean="0"/>
              <a:t>Identification (collection, dissemination of information)</a:t>
            </a:r>
          </a:p>
          <a:p>
            <a:pPr lvl="2"/>
            <a:r>
              <a:rPr lang="en-US" dirty="0" smtClean="0"/>
              <a:t>Distribution &amp; Licensing of </a:t>
            </a:r>
            <a:r>
              <a:rPr lang="en-US" dirty="0" err="1" smtClean="0"/>
              <a:t>LRs</a:t>
            </a:r>
            <a:r>
              <a:rPr lang="en-US" dirty="0" smtClean="0"/>
              <a:t> but also sharing</a:t>
            </a:r>
          </a:p>
          <a:p>
            <a:pPr lvl="2"/>
            <a:r>
              <a:rPr lang="en-US" dirty="0" err="1" smtClean="0"/>
              <a:t>Curation</a:t>
            </a:r>
            <a:endParaRPr lang="en-US" dirty="0" smtClean="0"/>
          </a:p>
          <a:p>
            <a:pPr lvl="2"/>
            <a:r>
              <a:rPr lang="en-US" dirty="0" smtClean="0"/>
              <a:t>Production of </a:t>
            </a:r>
            <a:r>
              <a:rPr lang="en-US" dirty="0" err="1" smtClean="0"/>
              <a:t>LRs</a:t>
            </a:r>
            <a:r>
              <a:rPr lang="en-US" dirty="0" smtClean="0"/>
              <a:t> from scratch or enhancement</a:t>
            </a:r>
          </a:p>
          <a:p>
            <a:pPr lvl="2"/>
            <a:r>
              <a:rPr lang="en-US" dirty="0" smtClean="0"/>
              <a:t>Evaluation of HLT, rankings, evaluation packages</a:t>
            </a:r>
          </a:p>
          <a:p>
            <a:pPr lvl="1"/>
            <a:r>
              <a:rPr lang="en-US" dirty="0" smtClean="0"/>
              <a:t>Population being served</a:t>
            </a:r>
          </a:p>
          <a:p>
            <a:pPr lvl="2"/>
            <a:r>
              <a:rPr lang="en-US" dirty="0" smtClean="0"/>
              <a:t>p</a:t>
            </a:r>
            <a:r>
              <a:rPr lang="en-US" dirty="0" smtClean="0"/>
              <a:t>rincipally HLT</a:t>
            </a:r>
          </a:p>
          <a:p>
            <a:pPr lvl="2"/>
            <a:r>
              <a:rPr lang="en-US" dirty="0" smtClean="0"/>
              <a:t>s</a:t>
            </a:r>
            <a:r>
              <a:rPr lang="en-US" dirty="0" smtClean="0"/>
              <a:t>ome social </a:t>
            </a:r>
            <a:r>
              <a:rPr lang="en-US" dirty="0" err="1" smtClean="0"/>
              <a:t>sciene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PreRequisites</a:t>
            </a:r>
            <a:r>
              <a:rPr lang="en-US" dirty="0" smtClean="0"/>
              <a:t> for Cooperation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What are the pre-requisites to international cooperation in our communities?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</a:t>
            </a:r>
            <a:r>
              <a:rPr lang="en-US" dirty="0" smtClean="0"/>
              <a:t>ommon need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challenge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</a:t>
            </a:r>
            <a:r>
              <a:rPr lang="en-US" dirty="0" smtClean="0"/>
              <a:t>espect, trust, flexibility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favorable cost/benefit ratio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ELRA (EU) </a:t>
            </a:r>
            <a:r>
              <a:rPr lang="en-US" dirty="0" smtClean="0">
                <a:sym typeface="Wingdings"/>
              </a:rPr>
              <a:t>LDC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Joint Distribution</a:t>
            </a:r>
          </a:p>
          <a:p>
            <a:pPr lvl="1"/>
            <a:r>
              <a:rPr lang="en-US" dirty="0" smtClean="0"/>
              <a:t>TED, also involving ELSNET</a:t>
            </a:r>
          </a:p>
          <a:p>
            <a:r>
              <a:rPr lang="en-US" dirty="0" smtClean="0"/>
              <a:t>Special Distribution Arrangements</a:t>
            </a:r>
          </a:p>
          <a:p>
            <a:pPr lvl="1"/>
            <a:r>
              <a:rPr lang="en-US" dirty="0" smtClean="0"/>
              <a:t>LDC Data in TC-Star, MEDAR</a:t>
            </a:r>
          </a:p>
          <a:p>
            <a:pPr lvl="1"/>
            <a:r>
              <a:rPr lang="en-US" dirty="0" smtClean="0"/>
              <a:t>ELRA EMILLE data in REFLEX LCTL</a:t>
            </a:r>
          </a:p>
          <a:p>
            <a:r>
              <a:rPr lang="en-US" dirty="0" smtClean="0"/>
              <a:t>Joint Development &amp; Distribution</a:t>
            </a:r>
          </a:p>
          <a:p>
            <a:pPr lvl="1"/>
            <a:r>
              <a:rPr lang="en-US" dirty="0" smtClean="0"/>
              <a:t>Net-DC Arabic Broadcast News Corpus</a:t>
            </a:r>
          </a:p>
          <a:p>
            <a:r>
              <a:rPr lang="en-US" dirty="0" smtClean="0"/>
              <a:t>LDC Participation in LREC</a:t>
            </a:r>
          </a:p>
          <a:p>
            <a:pPr lvl="1"/>
            <a:r>
              <a:rPr lang="en-US" dirty="0" smtClean="0"/>
              <a:t>14 employees, 18 papers (not counting these workshops, panels, chairpersonships)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ELRA (EU) </a:t>
            </a:r>
            <a:r>
              <a:rPr lang="en-US" dirty="0" smtClean="0">
                <a:sym typeface="Wingdings"/>
              </a:rPr>
              <a:t>LDC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Subcontracts</a:t>
            </a:r>
          </a:p>
          <a:p>
            <a:pPr lvl="1"/>
            <a:r>
              <a:rPr lang="en-US" dirty="0" smtClean="0"/>
              <a:t>Med-LTC on GALE</a:t>
            </a:r>
          </a:p>
          <a:p>
            <a:pPr lvl="1"/>
            <a:r>
              <a:rPr lang="en-US" dirty="0" smtClean="0"/>
              <a:t>Tool &amp; Specification Exchange</a:t>
            </a:r>
          </a:p>
          <a:p>
            <a:r>
              <a:rPr lang="en-US" dirty="0" err="1" smtClean="0"/>
              <a:t>Zampolli</a:t>
            </a:r>
            <a:r>
              <a:rPr lang="en-US" dirty="0" smtClean="0"/>
              <a:t> Prize to </a:t>
            </a:r>
            <a:r>
              <a:rPr lang="en-US" dirty="0" err="1" smtClean="0"/>
              <a:t>Liberman</a:t>
            </a:r>
            <a:endParaRPr lang="en-US" dirty="0" smtClean="0"/>
          </a:p>
          <a:p>
            <a:r>
              <a:rPr lang="en-US" dirty="0" smtClean="0"/>
              <a:t>Joint Missions</a:t>
            </a:r>
          </a:p>
          <a:p>
            <a:pPr lvl="1"/>
            <a:r>
              <a:rPr lang="en-US" dirty="0" err="1" smtClean="0"/>
              <a:t>Amazigh</a:t>
            </a:r>
            <a:r>
              <a:rPr lang="en-US" dirty="0" smtClean="0"/>
              <a:t> in Morocco</a:t>
            </a:r>
          </a:p>
          <a:p>
            <a:r>
              <a:rPr lang="en-US" dirty="0" smtClean="0"/>
              <a:t>Annual Exchange Program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Multilingualism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Multilingualism as a unifying issue?</a:t>
            </a:r>
          </a:p>
          <a:p>
            <a:pPr lvl="1"/>
            <a:r>
              <a:rPr lang="en-US" dirty="0" smtClean="0"/>
              <a:t>n</a:t>
            </a:r>
            <a:r>
              <a:rPr lang="en-US" dirty="0" smtClean="0"/>
              <a:t>eed to work with multiple languages should, sometimes does, bring together, contributors from traditionally separate communities</a:t>
            </a:r>
          </a:p>
          <a:p>
            <a:pPr lvl="1"/>
            <a:r>
              <a:rPr lang="en-US" dirty="0" smtClean="0"/>
              <a:t>However, the same factors that lead to the divergence of language may create barriers to cooperation.</a:t>
            </a:r>
          </a:p>
          <a:p>
            <a:pPr lvl="2"/>
            <a:r>
              <a:rPr lang="en-US" dirty="0" smtClean="0"/>
              <a:t>i</a:t>
            </a:r>
            <a:r>
              <a:rPr lang="en-US" dirty="0" smtClean="0"/>
              <a:t>solation, bias</a:t>
            </a:r>
          </a:p>
          <a:p>
            <a:pPr lvl="2"/>
            <a:r>
              <a:rPr lang="en-US" dirty="0" smtClean="0"/>
              <a:t>not created here syndrome</a:t>
            </a:r>
          </a:p>
          <a:p>
            <a:pPr lvl="2"/>
            <a:r>
              <a:rPr lang="en-US" dirty="0" smtClean="0"/>
              <a:t>…</a:t>
            </a:r>
          </a:p>
          <a:p>
            <a:pPr lvl="2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to boost the Interoperability issue? </a:t>
            </a:r>
          </a:p>
          <a:p>
            <a:pPr lvl="1"/>
            <a:r>
              <a:rPr lang="en-US" dirty="0" smtClean="0"/>
              <a:t>Why/how does practice vary</a:t>
            </a:r>
          </a:p>
          <a:p>
            <a:pPr lvl="2"/>
            <a:r>
              <a:rPr lang="en-US" dirty="0" smtClean="0"/>
              <a:t>purpose</a:t>
            </a:r>
            <a:r>
              <a:rPr lang="en-US" dirty="0" smtClean="0"/>
              <a:t>, target user (community)</a:t>
            </a:r>
          </a:p>
          <a:p>
            <a:pPr lvl="2"/>
            <a:r>
              <a:rPr lang="en-US" dirty="0" smtClean="0"/>
              <a:t>types of LR that need to interoperate</a:t>
            </a:r>
          </a:p>
          <a:p>
            <a:pPr lvl="3"/>
            <a:r>
              <a:rPr lang="en-US" dirty="0" smtClean="0"/>
              <a:t>same: increases volume, diversity</a:t>
            </a:r>
          </a:p>
          <a:p>
            <a:pPr lvl="3"/>
            <a:r>
              <a:rPr lang="en-US" dirty="0" smtClean="0"/>
              <a:t>different: enables new insight</a:t>
            </a:r>
          </a:p>
          <a:p>
            <a:pPr lvl="2"/>
            <a:r>
              <a:rPr lang="en-US" dirty="0" smtClean="0"/>
              <a:t>source material</a:t>
            </a:r>
          </a:p>
          <a:p>
            <a:pPr lvl="2"/>
            <a:r>
              <a:rPr lang="en-US" dirty="0" smtClean="0"/>
              <a:t>lack of specification, human variability</a:t>
            </a:r>
          </a:p>
          <a:p>
            <a:pPr lvl="2"/>
            <a:r>
              <a:rPr lang="en-US" dirty="0" smtClean="0"/>
              <a:t>annotation</a:t>
            </a:r>
          </a:p>
          <a:p>
            <a:pPr lvl="2"/>
            <a:r>
              <a:rPr lang="en-US" dirty="0" smtClean="0"/>
              <a:t>nature, expertise required, inherent variability</a:t>
            </a:r>
            <a:endParaRPr lang="en-US" dirty="0" smtClean="0"/>
          </a:p>
          <a:p>
            <a:pPr lvl="2"/>
            <a:r>
              <a:rPr lang="en-US" dirty="0" smtClean="0"/>
              <a:t>producer</a:t>
            </a:r>
          </a:p>
          <a:p>
            <a:pPr lvl="2"/>
            <a:r>
              <a:rPr lang="en-US" dirty="0" smtClean="0"/>
              <a:t>epoch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to boost the Interoperability issue? </a:t>
            </a:r>
          </a:p>
          <a:p>
            <a:pPr lvl="1"/>
            <a:r>
              <a:rPr lang="en-US" sz="2800" dirty="0" smtClean="0"/>
              <a:t>Challenges to Interoperability</a:t>
            </a:r>
          </a:p>
          <a:p>
            <a:pPr lvl="2"/>
            <a:r>
              <a:rPr lang="en-US" sz="2400" dirty="0" smtClean="0"/>
              <a:t>s</a:t>
            </a:r>
            <a:r>
              <a:rPr lang="en-US" sz="2400" dirty="0" smtClean="0"/>
              <a:t>cope of planning</a:t>
            </a:r>
          </a:p>
          <a:p>
            <a:pPr lvl="2"/>
            <a:r>
              <a:rPr lang="en-US" sz="2400" dirty="0" smtClean="0"/>
              <a:t>c</a:t>
            </a:r>
            <a:r>
              <a:rPr lang="en-US" sz="2400" dirty="0" smtClean="0"/>
              <a:t>onsistency versus innovation</a:t>
            </a:r>
          </a:p>
          <a:p>
            <a:pPr lvl="2"/>
            <a:r>
              <a:rPr lang="en-US" sz="2400" dirty="0" smtClean="0"/>
              <a:t>t</a:t>
            </a:r>
            <a:r>
              <a:rPr lang="en-US" sz="2400" dirty="0" smtClean="0"/>
              <a:t>actical versus strategic development</a:t>
            </a:r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>
            <p:ph type="title"/>
          </p:nvPr>
        </p:nvSpPr>
        <p:spPr>
          <a:xfrm>
            <a:off x="457200" y="704088"/>
            <a:ext cx="8229600" cy="750557"/>
          </a:xfrm>
        </p:spPr>
        <p:txBody>
          <a:bodyPr>
            <a:normAutofit fontScale="90000"/>
          </a:bodyPr>
          <a:lstStyle/>
          <a:p>
            <a:pPr indent="0" eaLnBrk="1" hangingPunct="1"/>
            <a:r>
              <a:rPr lang="en-US" dirty="0" smtClean="0"/>
              <a:t>Interoperability</a:t>
            </a:r>
            <a:endParaRPr lang="en-US" dirty="0"/>
          </a:p>
        </p:txBody>
      </p:sp>
      <p:sp>
        <p:nvSpPr>
          <p:cNvPr id="15363" name="Rectangle 5"/>
          <p:cNvSpPr>
            <a:spLocks noChangeArrowheads="1"/>
          </p:cNvSpPr>
          <p:nvPr>
            <p:ph type="body" idx="1"/>
          </p:nvPr>
        </p:nvSpPr>
        <p:spPr>
          <a:xfrm>
            <a:off x="457200" y="1454645"/>
            <a:ext cx="8229600" cy="486995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>
                <a:cs typeface="Arial" charset="0"/>
              </a:rPr>
              <a:t>Other Approaches</a:t>
            </a:r>
          </a:p>
          <a:p>
            <a:pPr lvl="1"/>
            <a:r>
              <a:rPr lang="en-US" sz="2200" dirty="0" smtClean="0">
                <a:cs typeface="Arial" charset="0"/>
              </a:rPr>
              <a:t>Two </a:t>
            </a:r>
            <a:r>
              <a:rPr lang="en-US" sz="2200" dirty="0">
                <a:cs typeface="Arial" charset="0"/>
              </a:rPr>
              <a:t>Existing </a:t>
            </a:r>
            <a:r>
              <a:rPr lang="en-US" sz="2200" dirty="0" err="1">
                <a:cs typeface="Arial" charset="0"/>
              </a:rPr>
              <a:t>LRs</a:t>
            </a:r>
            <a:endParaRPr lang="en-US" sz="2200" dirty="0">
              <a:cs typeface="Arial" charset="0"/>
            </a:endParaRPr>
          </a:p>
          <a:p>
            <a:pPr lvl="2"/>
            <a:r>
              <a:rPr lang="en-US" sz="1600" dirty="0" smtClean="0">
                <a:cs typeface="Arial" charset="0"/>
              </a:rPr>
              <a:t>Linking</a:t>
            </a:r>
          </a:p>
          <a:p>
            <a:pPr lvl="2"/>
            <a:r>
              <a:rPr lang="en-US" sz="1600" dirty="0" smtClean="0">
                <a:cs typeface="Arial" charset="0"/>
              </a:rPr>
              <a:t>Merging</a:t>
            </a:r>
          </a:p>
          <a:p>
            <a:pPr lvl="2"/>
            <a:r>
              <a:rPr lang="en-US" sz="1600" dirty="0">
                <a:cs typeface="Arial" charset="0"/>
              </a:rPr>
              <a:t>Converting, revising, re-designing to be interoperable</a:t>
            </a:r>
          </a:p>
          <a:p>
            <a:pPr lvl="1"/>
            <a:r>
              <a:rPr lang="en-US" sz="2200" dirty="0">
                <a:cs typeface="Arial" charset="0"/>
              </a:rPr>
              <a:t>One Existing, one New LR</a:t>
            </a:r>
          </a:p>
          <a:p>
            <a:pPr lvl="2"/>
            <a:r>
              <a:rPr lang="en-US" sz="1600" dirty="0">
                <a:cs typeface="Arial" charset="0"/>
              </a:rPr>
              <a:t>Build new LR to imitate old</a:t>
            </a:r>
          </a:p>
          <a:p>
            <a:pPr lvl="2"/>
            <a:r>
              <a:rPr lang="en-US" sz="1600" dirty="0">
                <a:cs typeface="Arial" charset="0"/>
              </a:rPr>
              <a:t>Change annotation of old</a:t>
            </a:r>
          </a:p>
          <a:p>
            <a:pPr lvl="2"/>
            <a:r>
              <a:rPr lang="en-US" sz="1600" dirty="0">
                <a:cs typeface="Arial" charset="0"/>
              </a:rPr>
              <a:t>Add annotation upon </a:t>
            </a:r>
            <a:r>
              <a:rPr lang="en-US" sz="1600" dirty="0" smtClean="0">
                <a:cs typeface="Arial" charset="0"/>
              </a:rPr>
              <a:t>old</a:t>
            </a:r>
            <a:endParaRPr lang="en-US" sz="1400" dirty="0" smtClean="0">
              <a:cs typeface="Arial" charset="0"/>
            </a:endParaRPr>
          </a:p>
          <a:p>
            <a:pPr lvl="1"/>
            <a:r>
              <a:rPr lang="en-US" sz="2200" dirty="0">
                <a:cs typeface="Arial" charset="0"/>
              </a:rPr>
              <a:t>New </a:t>
            </a:r>
            <a:r>
              <a:rPr lang="en-US" sz="2200" dirty="0" err="1">
                <a:cs typeface="Arial" charset="0"/>
              </a:rPr>
              <a:t>LRs</a:t>
            </a:r>
            <a:endParaRPr lang="en-US" sz="2200" dirty="0">
              <a:cs typeface="Arial" charset="0"/>
            </a:endParaRPr>
          </a:p>
          <a:p>
            <a:pPr lvl="2"/>
            <a:r>
              <a:rPr lang="en-US" sz="1600" dirty="0">
                <a:cs typeface="Arial" charset="0"/>
              </a:rPr>
              <a:t>Build with interoperability in mind</a:t>
            </a:r>
          </a:p>
          <a:p>
            <a:pPr lvl="3"/>
            <a:r>
              <a:rPr lang="en-US" sz="1400" dirty="0">
                <a:cs typeface="Arial" charset="0"/>
              </a:rPr>
              <a:t>Specifications (Henry’s comments on value of LR based upon quality of description)</a:t>
            </a:r>
          </a:p>
          <a:p>
            <a:pPr lvl="3"/>
            <a:r>
              <a:rPr lang="en-US" sz="1400" dirty="0">
                <a:cs typeface="Arial" charset="0"/>
              </a:rPr>
              <a:t>Use of standards</a:t>
            </a:r>
          </a:p>
          <a:p>
            <a:pPr lvl="3"/>
            <a:r>
              <a:rPr lang="en-US" sz="1400" dirty="0">
                <a:cs typeface="Arial" charset="0"/>
              </a:rPr>
              <a:t>Use of data category registry</a:t>
            </a:r>
          </a:p>
          <a:p>
            <a:pPr lvl="2"/>
            <a:r>
              <a:rPr lang="en-US" sz="1600" dirty="0">
                <a:cs typeface="Arial" charset="0"/>
              </a:rPr>
              <a:t>Build multipurpose </a:t>
            </a:r>
            <a:r>
              <a:rPr lang="en-US" sz="1600" dirty="0" smtClean="0">
                <a:cs typeface="Arial" charset="0"/>
              </a:rPr>
              <a:t>LR</a:t>
            </a:r>
          </a:p>
          <a:p>
            <a:pPr lvl="2"/>
            <a:r>
              <a:rPr lang="en-US" sz="1600" dirty="0">
                <a:cs typeface="Arial" charset="0"/>
              </a:rPr>
              <a:t>Design suites of interoperable resources</a:t>
            </a:r>
            <a:r>
              <a:rPr lang="en-US" sz="1600" dirty="0" smtClean="0">
                <a:cs typeface="Arial" charset="0"/>
              </a:rPr>
              <a:t> </a:t>
            </a:r>
            <a:endParaRPr lang="en-US" sz="1600" dirty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254</TotalTime>
  <Words>596</Words>
  <Application>Microsoft Macintosh PowerPoint</Application>
  <PresentationFormat>On-screen Show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FlareNet: International Cooperation</vt:lpstr>
      <vt:lpstr>Profiles of ELRA and LDC</vt:lpstr>
      <vt:lpstr>PreRequisites for Cooperation</vt:lpstr>
      <vt:lpstr>ELRA (EU) LDC Connections</vt:lpstr>
      <vt:lpstr>ELRA (EU) LDC Connections</vt:lpstr>
      <vt:lpstr>Multilingualism</vt:lpstr>
      <vt:lpstr>Interoperability</vt:lpstr>
      <vt:lpstr>Interoperability</vt:lpstr>
      <vt:lpstr>Interoperability</vt:lpstr>
      <vt:lpstr>Priorities</vt:lpstr>
      <vt:lpstr>Common Strategies</vt:lpstr>
      <vt:lpstr>Who/What Cooperates?</vt:lpstr>
      <vt:lpstr>Modalities of Cooperation</vt:lpstr>
    </vt:vector>
  </TitlesOfParts>
  <Company>LDC - Univesity of Pennsylvania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FlareNet: International Cooperation</dc:title>
  <dc:creator>Christopher Cieri</dc:creator>
  <cp:lastModifiedBy>Christopher Cieri</cp:lastModifiedBy>
  <cp:revision>10</cp:revision>
  <dcterms:created xsi:type="dcterms:W3CDTF">2010-05-22T09:40:14Z</dcterms:created>
  <dcterms:modified xsi:type="dcterms:W3CDTF">2010-05-22T13:54:56Z</dcterms:modified>
</cp:coreProperties>
</file>